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158" y="-6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474A20-C720-4289-B0E7-49F423349B70}" type="datetimeFigureOut">
              <a:rPr kumimoji="1" lang="ja-JP" altLang="en-US" smtClean="0"/>
              <a:t>2015/2/13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16B204-2C6E-44E0-BDD0-1E9C6B73D1CB}" type="slidenum">
              <a:rPr kumimoji="1" lang="ja-JP" altLang="en-US" smtClean="0"/>
              <a:t>‹#›</a:t>
            </a:fld>
            <a:endParaRPr kumimoji="1" lang="ja-JP" altLang="en-US"/>
          </a:p>
        </p:txBody>
      </p:sp>
    </p:spTree>
    <p:extLst>
      <p:ext uri="{BB962C8B-B14F-4D97-AF65-F5344CB8AC3E}">
        <p14:creationId xmlns:p14="http://schemas.microsoft.com/office/powerpoint/2010/main" val="41903723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716B204-2C6E-44E0-BDD0-1E9C6B73D1CB}" type="slidenum">
              <a:rPr kumimoji="1" lang="ja-JP" altLang="en-US" smtClean="0"/>
              <a:t>5</a:t>
            </a:fld>
            <a:endParaRPr kumimoji="1" lang="ja-JP" altLang="en-US"/>
          </a:p>
        </p:txBody>
      </p:sp>
    </p:spTree>
    <p:extLst>
      <p:ext uri="{BB962C8B-B14F-4D97-AF65-F5344CB8AC3E}">
        <p14:creationId xmlns:p14="http://schemas.microsoft.com/office/powerpoint/2010/main" val="79782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A006914-269F-4776-8CC2-59E33D4A2983}" type="datetimeFigureOut">
              <a:rPr kumimoji="1" lang="ja-JP" altLang="en-US" smtClean="0"/>
              <a:t>2015/2/13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E9538A-EE0F-49DD-8B81-4C1CFBF7B372}"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A006914-269F-4776-8CC2-59E33D4A2983}" type="datetimeFigureOut">
              <a:rPr kumimoji="1" lang="ja-JP" altLang="en-US" smtClean="0"/>
              <a:t>2015/2/13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E9538A-EE0F-49DD-8B81-4C1CFBF7B37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A006914-269F-4776-8CC2-59E33D4A2983}" type="datetimeFigureOut">
              <a:rPr kumimoji="1" lang="ja-JP" altLang="en-US" smtClean="0"/>
              <a:t>2015/2/13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E9538A-EE0F-49DD-8B81-4C1CFBF7B37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A006914-269F-4776-8CC2-59E33D4A2983}" type="datetimeFigureOut">
              <a:rPr kumimoji="1" lang="ja-JP" altLang="en-US" smtClean="0"/>
              <a:t>2015/2/13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E9538A-EE0F-49DD-8B81-4C1CFBF7B37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A006914-269F-4776-8CC2-59E33D4A2983}" type="datetimeFigureOut">
              <a:rPr kumimoji="1" lang="ja-JP" altLang="en-US" smtClean="0"/>
              <a:t>2015/2/13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9E9538A-EE0F-49DD-8B81-4C1CFBF7B37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A006914-269F-4776-8CC2-59E33D4A2983}" type="datetimeFigureOut">
              <a:rPr kumimoji="1" lang="ja-JP" altLang="en-US" smtClean="0"/>
              <a:t>2015/2/13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E9538A-EE0F-49DD-8B81-4C1CFBF7B37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A006914-269F-4776-8CC2-59E33D4A2983}" type="datetimeFigureOut">
              <a:rPr kumimoji="1" lang="ja-JP" altLang="en-US" smtClean="0"/>
              <a:t>2015/2/13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9E9538A-EE0F-49DD-8B81-4C1CFBF7B372}"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A006914-269F-4776-8CC2-59E33D4A2983}" type="datetimeFigureOut">
              <a:rPr kumimoji="1" lang="ja-JP" altLang="en-US" smtClean="0"/>
              <a:t>2015/2/13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9E9538A-EE0F-49DD-8B81-4C1CFBF7B37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A006914-269F-4776-8CC2-59E33D4A2983}" type="datetimeFigureOut">
              <a:rPr kumimoji="1" lang="ja-JP" altLang="en-US" smtClean="0"/>
              <a:t>2015/2/13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9E9538A-EE0F-49DD-8B81-4C1CFBF7B37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A006914-269F-4776-8CC2-59E33D4A2983}" type="datetimeFigureOut">
              <a:rPr kumimoji="1" lang="ja-JP" altLang="en-US" smtClean="0"/>
              <a:t>2015/2/13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E9538A-EE0F-49DD-8B81-4C1CFBF7B37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A006914-269F-4776-8CC2-59E33D4A2983}" type="datetimeFigureOut">
              <a:rPr kumimoji="1" lang="ja-JP" altLang="en-US" smtClean="0"/>
              <a:t>2015/2/13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9E9538A-EE0F-49DD-8B81-4C1CFBF7B37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06914-269F-4776-8CC2-59E33D4A2983}" type="datetimeFigureOut">
              <a:rPr kumimoji="1" lang="ja-JP" altLang="en-US" smtClean="0"/>
              <a:t>2015/2/13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9538A-EE0F-49DD-8B81-4C1CFBF7B37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www.evt-reg.jp/cfp/Usr/Usr_login.php?form_id=55"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70781" y="1412776"/>
            <a:ext cx="8105675" cy="4748158"/>
          </a:xfrm>
          <a:prstGeom prst="rect">
            <a:avLst/>
          </a:prstGeom>
          <a:noFill/>
          <a:ln w="9525">
            <a:noFill/>
            <a:miter lim="800000"/>
            <a:headEnd/>
            <a:tailEnd/>
          </a:ln>
        </p:spPr>
      </p:pic>
      <p:sp>
        <p:nvSpPr>
          <p:cNvPr id="5" name="正方形/長方形 4"/>
          <p:cNvSpPr/>
          <p:nvPr/>
        </p:nvSpPr>
        <p:spPr>
          <a:xfrm>
            <a:off x="570781" y="3861048"/>
            <a:ext cx="144016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214583" y="3923764"/>
            <a:ext cx="5368073" cy="369332"/>
          </a:xfrm>
          <a:prstGeom prst="rect">
            <a:avLst/>
          </a:prstGeom>
          <a:solidFill>
            <a:srgbClr val="FFFFFF">
              <a:alpha val="50196"/>
            </a:srgbClr>
          </a:solidFill>
          <a:ln w="28575">
            <a:solidFill>
              <a:srgbClr val="FF0000"/>
            </a:solidFill>
          </a:ln>
        </p:spPr>
        <p:txBody>
          <a:bodyPr wrap="none" rtlCol="0">
            <a:spAutoFit/>
          </a:bodyPr>
          <a:lstStyle/>
          <a:p>
            <a:r>
              <a:rPr kumimoji="1" lang="en-US" altLang="ja-JP" dirty="0" smtClean="0">
                <a:latin typeface="Meiryo UI" panose="020B0604030504040204" pitchFamily="50" charset="-128"/>
                <a:ea typeface="Meiryo UI" panose="020B0604030504040204" pitchFamily="50" charset="-128"/>
              </a:rPr>
              <a:t>“Call for Papers</a:t>
            </a:r>
            <a:r>
              <a:rPr kumimoji="1" lang="ja-JP" altLang="en-US" dirty="0" smtClean="0">
                <a:latin typeface="Meiryo UI" panose="020B0604030504040204" pitchFamily="50" charset="-128"/>
                <a:ea typeface="Meiryo UI" panose="020B0604030504040204" pitchFamily="50" charset="-128"/>
              </a:rPr>
              <a:t>（発表申込）</a:t>
            </a:r>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をクリックしてください</a:t>
            </a:r>
            <a:endParaRPr kumimoji="1" lang="ja-JP" altLang="en-US" dirty="0">
              <a:latin typeface="Meiryo UI" panose="020B0604030504040204" pitchFamily="50" charset="-128"/>
              <a:ea typeface="Meiryo UI" panose="020B0604030504040204" pitchFamily="50" charset="-128"/>
            </a:endParaRPr>
          </a:p>
        </p:txBody>
      </p:sp>
      <p:pic>
        <p:nvPicPr>
          <p:cNvPr id="8" name="____label____15" descr="358A984C-E927-4834-A1F4-9582BAE89002.png"/>
          <p:cNvPicPr>
            <a:picLocks/>
          </p:cNvPicPr>
          <p:nvPr/>
        </p:nvPicPr>
        <p:blipFill>
          <a:blip r:embed="rId3"/>
          <a:stretch>
            <a:fillRect/>
          </a:stretch>
        </p:blipFill>
        <p:spPr>
          <a:xfrm>
            <a:off x="8940800" y="190500"/>
            <a:ext cx="12700" cy="12700"/>
          </a:xfrm>
          <a:prstGeom prst="rect">
            <a:avLst/>
          </a:prstGeom>
        </p:spPr>
      </p:pic>
      <p:sp>
        <p:nvSpPr>
          <p:cNvPr id="7" name="タイトル 1"/>
          <p:cNvSpPr>
            <a:spLocks noGrp="1"/>
          </p:cNvSpPr>
          <p:nvPr>
            <p:ph type="title"/>
          </p:nvPr>
        </p:nvSpPr>
        <p:spPr>
          <a:xfrm>
            <a:off x="457200" y="274638"/>
            <a:ext cx="8229600" cy="1143000"/>
          </a:xfrm>
        </p:spPr>
        <p:txBody>
          <a:bodyPr/>
          <a:lstStyle/>
          <a:p>
            <a:r>
              <a:rPr kumimoji="1" lang="ja-JP" altLang="en-US" dirty="0" smtClean="0"/>
              <a:t>投稿までの手順</a:t>
            </a:r>
            <a:endParaRPr kumimoji="1" lang="ja-JP" altLang="en-US" dirty="0"/>
          </a:p>
        </p:txBody>
      </p:sp>
      <p:cxnSp>
        <p:nvCxnSpPr>
          <p:cNvPr id="4" name="直線矢印コネクタ 3"/>
          <p:cNvCxnSpPr/>
          <p:nvPr/>
        </p:nvCxnSpPr>
        <p:spPr>
          <a:xfrm flipH="1" flipV="1">
            <a:off x="2010941" y="4041068"/>
            <a:ext cx="203642" cy="673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179513" y="1556792"/>
            <a:ext cx="6264696" cy="2952328"/>
          </a:xfrm>
          <a:prstGeom prst="rect">
            <a:avLst/>
          </a:prstGeom>
          <a:noFill/>
          <a:ln w="9525">
            <a:noFill/>
            <a:miter lim="800000"/>
            <a:headEnd/>
            <a:tailEnd/>
          </a:ln>
        </p:spPr>
      </p:pic>
      <p:sp>
        <p:nvSpPr>
          <p:cNvPr id="2" name="タイトル 1"/>
          <p:cNvSpPr>
            <a:spLocks noGrp="1"/>
          </p:cNvSpPr>
          <p:nvPr>
            <p:ph type="title"/>
          </p:nvPr>
        </p:nvSpPr>
        <p:spPr/>
        <p:txBody>
          <a:bodyPr/>
          <a:lstStyle/>
          <a:p>
            <a:r>
              <a:rPr kumimoji="1" lang="ja-JP" altLang="en-US" dirty="0" smtClean="0"/>
              <a:t>アンケートの記入</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625024667"/>
              </p:ext>
            </p:extLst>
          </p:nvPr>
        </p:nvGraphicFramePr>
        <p:xfrm>
          <a:off x="4499992" y="1985996"/>
          <a:ext cx="4536504" cy="4611356"/>
        </p:xfrm>
        <a:graphic>
          <a:graphicData uri="http://schemas.openxmlformats.org/drawingml/2006/table">
            <a:tbl>
              <a:tblPr firstRow="1" bandRow="1">
                <a:tableStyleId>{2D5ABB26-0587-4C30-8999-92F81FD0307C}</a:tableStyleId>
              </a:tblPr>
              <a:tblGrid>
                <a:gridCol w="4536504"/>
              </a:tblGrid>
              <a:tr h="432046">
                <a:tc>
                  <a:txBody>
                    <a:bodyPr/>
                    <a:lstStyle/>
                    <a:p>
                      <a:r>
                        <a:rPr kumimoji="1" lang="en-US" altLang="ja-JP" sz="1200" dirty="0" smtClean="0">
                          <a:latin typeface="Meiryo UI" panose="020B0604030504040204" pitchFamily="50" charset="-128"/>
                          <a:ea typeface="Meiryo UI" panose="020B0604030504040204" pitchFamily="50" charset="-128"/>
                        </a:rPr>
                        <a:t>1) </a:t>
                      </a:r>
                      <a:r>
                        <a:rPr kumimoji="1" lang="ja-JP" altLang="en-US" sz="1200" dirty="0" smtClean="0">
                          <a:latin typeface="Meiryo UI" panose="020B0604030504040204" pitchFamily="50" charset="-128"/>
                          <a:ea typeface="Meiryo UI" panose="020B0604030504040204" pitchFamily="50" charset="-128"/>
                        </a:rPr>
                        <a:t>発表内容の分野 </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本選択が分科会での分野になります。</a:t>
                      </a:r>
                      <a:endParaRPr kumimoji="1" lang="ja-JP" altLang="en-US" sz="1200"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578910">
                <a:tc>
                  <a:txBody>
                    <a:bodyPr/>
                    <a:lstStyle/>
                    <a:p>
                      <a:r>
                        <a:rPr kumimoji="1" lang="en-US" altLang="ja-JP" sz="1200" dirty="0" smtClean="0">
                          <a:latin typeface="Meiryo UI" panose="020B0604030504040204" pitchFamily="50" charset="-128"/>
                          <a:ea typeface="Meiryo UI" panose="020B0604030504040204" pitchFamily="50" charset="-128"/>
                        </a:rPr>
                        <a:t>2) </a:t>
                      </a:r>
                      <a:r>
                        <a:rPr kumimoji="1" lang="ja-JP" altLang="en-US" sz="1200" dirty="0" smtClean="0">
                          <a:latin typeface="Meiryo UI" panose="020B0604030504040204" pitchFamily="50" charset="-128"/>
                          <a:ea typeface="Meiryo UI" panose="020B0604030504040204" pitchFamily="50" charset="-128"/>
                        </a:rPr>
                        <a:t>発表で扱っている対象者</a:t>
                      </a:r>
                      <a:endParaRPr kumimoji="1" lang="ja-JP" altLang="en-US" sz="1200"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576064">
                <a:tc>
                  <a:txBody>
                    <a:bodyPr/>
                    <a:lstStyle/>
                    <a:p>
                      <a:r>
                        <a:rPr kumimoji="1" lang="en-US" altLang="ja-JP" sz="1200" dirty="0" smtClean="0">
                          <a:latin typeface="Meiryo UI" panose="020B0604030504040204" pitchFamily="50" charset="-128"/>
                          <a:ea typeface="Meiryo UI" panose="020B0604030504040204" pitchFamily="50" charset="-128"/>
                        </a:rPr>
                        <a:t>3) </a:t>
                      </a:r>
                      <a:r>
                        <a:rPr kumimoji="1" lang="ja-JP" altLang="en-US" sz="1200" dirty="0" smtClean="0">
                          <a:latin typeface="Meiryo UI" panose="020B0604030504040204" pitchFamily="50" charset="-128"/>
                          <a:ea typeface="Meiryo UI" panose="020B0604030504040204" pitchFamily="50" charset="-128"/>
                        </a:rPr>
                        <a:t>全著者からの発表許可を取っているかどうか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（著作権のトラブルを避けるため、投稿前に全員から承諾を取ってください）</a:t>
                      </a:r>
                      <a:endParaRPr kumimoji="1" lang="ja-JP" altLang="en-US" sz="1050"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717788">
                <a:tc>
                  <a:txBody>
                    <a:bodyPr/>
                    <a:lstStyle/>
                    <a:p>
                      <a:r>
                        <a:rPr kumimoji="1" lang="en-US" altLang="ja-JP" sz="1200" dirty="0" smtClean="0">
                          <a:latin typeface="Meiryo UI" panose="020B0604030504040204" pitchFamily="50" charset="-128"/>
                          <a:ea typeface="Meiryo UI" panose="020B0604030504040204" pitchFamily="50" charset="-128"/>
                        </a:rPr>
                        <a:t>4) </a:t>
                      </a:r>
                      <a:r>
                        <a:rPr kumimoji="1" lang="ja-JP" altLang="en-US" sz="1200" dirty="0" smtClean="0">
                          <a:latin typeface="Meiryo UI" panose="020B0604030504040204" pitchFamily="50" charset="-128"/>
                          <a:ea typeface="Meiryo UI" panose="020B0604030504040204" pitchFamily="50" charset="-128"/>
                        </a:rPr>
                        <a:t>発表をアブストラクト集などの学会資料として配布することに対して、全著者から許可を取っているかどうか</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（著作権のトラブルを避けるため、投稿前に全員から承諾を取ってください</a:t>
                      </a: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smtClean="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964664">
                <a:tc>
                  <a:txBody>
                    <a:bodyPr/>
                    <a:lstStyle/>
                    <a:p>
                      <a:r>
                        <a:rPr kumimoji="1" lang="en-US" altLang="ja-JP" sz="1200" dirty="0" smtClean="0">
                          <a:latin typeface="Meiryo UI" panose="020B0604030504040204" pitchFamily="50" charset="-128"/>
                          <a:ea typeface="Meiryo UI" panose="020B0604030504040204" pitchFamily="50" charset="-128"/>
                        </a:rPr>
                        <a:t>5) </a:t>
                      </a:r>
                      <a:r>
                        <a:rPr kumimoji="1" lang="ja-JP" altLang="en-US" sz="1200" dirty="0" smtClean="0">
                          <a:latin typeface="Meiryo UI" panose="020B0604030504040204" pitchFamily="50" charset="-128"/>
                          <a:ea typeface="Meiryo UI" panose="020B0604030504040204" pitchFamily="50" charset="-128"/>
                        </a:rPr>
                        <a:t>委員会への要望</a:t>
                      </a:r>
                    </a:p>
                    <a:p>
                      <a:r>
                        <a:rPr kumimoji="1" lang="ja-JP" altLang="en-US" sz="1200" dirty="0" smtClean="0">
                          <a:latin typeface="Meiryo UI" panose="020B0604030504040204" pitchFamily="50" charset="-128"/>
                          <a:ea typeface="Meiryo UI" panose="020B0604030504040204" pitchFamily="50" charset="-128"/>
                        </a:rPr>
                        <a:t>　発表にあたって委員会に要望があればお書き下さい。</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ただし、要望に個別に回答はできません。</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また、必ず要望が実現されるとは限りません。</a:t>
                      </a:r>
                      <a:endParaRPr kumimoji="1" lang="ja-JP" altLang="en-US" sz="1200"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1341884">
                <a:tc>
                  <a:txBody>
                    <a:bodyPr/>
                    <a:lstStyle/>
                    <a:p>
                      <a:r>
                        <a:rPr kumimoji="1" lang="en-US" altLang="ja-JP" sz="1200" dirty="0" smtClean="0">
                          <a:latin typeface="Meiryo UI" panose="020B0604030504040204" pitchFamily="50" charset="-128"/>
                          <a:ea typeface="Meiryo UI" panose="020B0604030504040204" pitchFamily="50" charset="-128"/>
                        </a:rPr>
                        <a:t>6) </a:t>
                      </a:r>
                      <a:r>
                        <a:rPr kumimoji="1" lang="ja-JP" altLang="en-US" sz="1200" dirty="0" smtClean="0">
                          <a:latin typeface="Meiryo UI" panose="020B0604030504040204" pitchFamily="50" charset="-128"/>
                          <a:ea typeface="Meiryo UI" panose="020B0604030504040204" pitchFamily="50" charset="-128"/>
                        </a:rPr>
                        <a:t>著作権に関する確認と同意</a:t>
                      </a:r>
                      <a:endParaRPr kumimoji="1" lang="en-US" altLang="ja-JP" sz="1200" dirty="0" smtClean="0">
                        <a:latin typeface="Meiryo UI" panose="020B0604030504040204" pitchFamily="50" charset="-128"/>
                        <a:ea typeface="Meiryo UI" panose="020B0604030504040204" pitchFamily="50" charset="-128"/>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dirty="0" smtClean="0">
                          <a:latin typeface="Meiryo UI" panose="020B0604030504040204" pitchFamily="50" charset="-128"/>
                          <a:ea typeface="Meiryo UI" panose="020B0604030504040204" pitchFamily="50" charset="-128"/>
                        </a:rPr>
                        <a:t>IAEVG</a:t>
                      </a:r>
                      <a:r>
                        <a:rPr kumimoji="1" lang="ja-JP" altLang="en-US" sz="1100" dirty="0" smtClean="0">
                          <a:latin typeface="Meiryo UI" panose="020B0604030504040204" pitchFamily="50" charset="-128"/>
                          <a:ea typeface="Meiryo UI" panose="020B0604030504040204" pitchFamily="50" charset="-128"/>
                        </a:rPr>
                        <a:t>準備委員会に発表演題の著作権を委譲すること</a:t>
                      </a:r>
                      <a:endParaRPr kumimoji="1" lang="en-US" altLang="ja-JP" sz="1100" dirty="0" smtClean="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　（発表申込のフォームに書かれた概要等内容の著作権は準備委員会に移ります）</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dirty="0" smtClean="0">
                          <a:latin typeface="Meiryo UI" panose="020B0604030504040204" pitchFamily="50" charset="-128"/>
                          <a:ea typeface="Meiryo UI" panose="020B0604030504040204" pitchFamily="50" charset="-128"/>
                        </a:rPr>
                        <a:t>申込者自身が著作権をもっていること</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rPr>
                        <a:t>　</a:t>
                      </a:r>
                      <a:r>
                        <a:rPr kumimoji="1" lang="ja-JP" altLang="en-US" sz="1000" kern="1200" dirty="0" smtClean="0">
                          <a:solidFill>
                            <a:schemeClr val="tx1"/>
                          </a:solidFill>
                          <a:latin typeface="Meiryo UI" panose="020B0604030504040204" pitchFamily="50" charset="-128"/>
                          <a:ea typeface="Meiryo UI" panose="020B0604030504040204" pitchFamily="50" charset="-128"/>
                          <a:cs typeface="+mn-cs"/>
                        </a:rPr>
                        <a:t>（または企業に勤めている場合、著作権を渡すことを雇用主から許可されていること）</a:t>
                      </a:r>
                      <a:endParaRPr kumimoji="1" lang="en-US" altLang="ja-JP" sz="1000" kern="1200" dirty="0" smtClean="0">
                        <a:solidFill>
                          <a:schemeClr val="tx1"/>
                        </a:solidFill>
                        <a:latin typeface="Meiryo UI" panose="020B0604030504040204" pitchFamily="50" charset="-128"/>
                        <a:ea typeface="Meiryo UI" panose="020B0604030504040204" pitchFamily="50" charset="-128"/>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kern="1200" dirty="0" smtClean="0">
                          <a:solidFill>
                            <a:schemeClr val="tx1"/>
                          </a:solidFill>
                          <a:latin typeface="Meiryo UI" panose="020B0604030504040204" pitchFamily="50" charset="-128"/>
                          <a:ea typeface="Meiryo UI" panose="020B0604030504040204" pitchFamily="50" charset="-128"/>
                          <a:cs typeface="+mn-cs"/>
                        </a:rPr>
                        <a:t>発表内容が、申込時点で公表・出版の為に出版社へ提供されていないこと</a:t>
                      </a:r>
                      <a:endParaRPr kumimoji="1" lang="en-US" altLang="ja-JP" sz="1100" kern="1200" dirty="0" smtClean="0">
                        <a:solidFill>
                          <a:schemeClr val="tx1"/>
                        </a:solidFill>
                        <a:latin typeface="Meiryo UI" panose="020B0604030504040204" pitchFamily="50" charset="-128"/>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00" kern="1200" baseline="0" dirty="0" smtClean="0">
                          <a:solidFill>
                            <a:schemeClr val="tx1"/>
                          </a:solidFill>
                          <a:latin typeface="Meiryo UI" panose="020B0604030504040204" pitchFamily="50" charset="-128"/>
                          <a:ea typeface="Meiryo UI" panose="020B0604030504040204" pitchFamily="50" charset="-128"/>
                          <a:cs typeface="+mn-cs"/>
                        </a:rPr>
                        <a:t>　　</a:t>
                      </a:r>
                      <a:r>
                        <a:rPr kumimoji="1" lang="en-US" altLang="ja-JP" sz="1000" kern="1200" baseline="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000" kern="1200" baseline="0" dirty="0" smtClean="0">
                          <a:solidFill>
                            <a:schemeClr val="tx1"/>
                          </a:solidFill>
                          <a:latin typeface="Meiryo UI" panose="020B0604030504040204" pitchFamily="50" charset="-128"/>
                          <a:ea typeface="Meiryo UI" panose="020B0604030504040204" pitchFamily="50" charset="-128"/>
                          <a:cs typeface="+mn-cs"/>
                        </a:rPr>
                        <a:t>他出版社が著作権を保有している場合があるため</a:t>
                      </a:r>
                      <a:r>
                        <a:rPr kumimoji="1" lang="en-US" altLang="ja-JP" sz="1000" kern="1200" dirty="0" smtClean="0">
                          <a:solidFill>
                            <a:schemeClr val="tx1"/>
                          </a:solidFill>
                          <a:latin typeface="Meiryo UI" panose="020B0604030504040204" pitchFamily="50" charset="-128"/>
                          <a:ea typeface="Meiryo UI" panose="020B0604030504040204" pitchFamily="50" charset="-128"/>
                          <a:cs typeface="+mn-cs"/>
                        </a:rPr>
                        <a:t>)</a:t>
                      </a:r>
                      <a:endParaRPr kumimoji="1" lang="ja-JP" altLang="en-US" sz="1000" kern="1200" dirty="0" smtClean="0">
                        <a:solidFill>
                          <a:schemeClr val="tx1"/>
                        </a:solidFill>
                        <a:latin typeface="Meiryo UI" panose="020B0604030504040204" pitchFamily="50" charset="-128"/>
                        <a:ea typeface="Meiryo UI" panose="020B0604030504040204" pitchFamily="50" charset="-128"/>
                        <a:cs typeface="+mn-cs"/>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bl>
          </a:graphicData>
        </a:graphic>
      </p:graphicFrame>
      <p:pic>
        <p:nvPicPr>
          <p:cNvPr id="8" name="____label____24" descr="358A984C-E927-4834-A1F4-9582BAE89002.png"/>
          <p:cNvPicPr>
            <a:picLocks/>
          </p:cNvPicPr>
          <p:nvPr/>
        </p:nvPicPr>
        <p:blipFill>
          <a:blip r:embed="rId3"/>
          <a:stretch>
            <a:fillRect/>
          </a:stretch>
        </p:blipFill>
        <p:spPr>
          <a:xfrm>
            <a:off x="8940800" y="190500"/>
            <a:ext cx="12700" cy="12700"/>
          </a:xfrm>
          <a:prstGeom prst="rect">
            <a:avLst/>
          </a:prstGeom>
        </p:spPr>
      </p:pic>
      <p:cxnSp>
        <p:nvCxnSpPr>
          <p:cNvPr id="17" name="カギ線コネクタ 16"/>
          <p:cNvCxnSpPr/>
          <p:nvPr/>
        </p:nvCxnSpPr>
        <p:spPr>
          <a:xfrm rot="10800000">
            <a:off x="2915816" y="4317041"/>
            <a:ext cx="1584176" cy="936105"/>
          </a:xfrm>
          <a:prstGeom prst="bentConnector3">
            <a:avLst>
              <a:gd name="adj1" fmla="val 99667"/>
            </a:avLst>
          </a:prstGeom>
          <a:ln w="158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7812360" y="-531440"/>
            <a:ext cx="1728192" cy="36004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ICS</a:t>
            </a:r>
            <a:r>
              <a:rPr kumimoji="1" lang="ja-JP" altLang="en-US" dirty="0" smtClean="0">
                <a:solidFill>
                  <a:srgbClr val="FF0000"/>
                </a:solidFill>
              </a:rPr>
              <a:t>修正</a:t>
            </a:r>
            <a:endParaRPr kumimoji="1" lang="ja-JP" altLang="en-US"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内容の確認</a:t>
            </a:r>
            <a:endParaRPr kumimoji="1" lang="ja-JP" altLang="en-US" dirty="0"/>
          </a:p>
        </p:txBody>
      </p:sp>
      <p:pic>
        <p:nvPicPr>
          <p:cNvPr id="11266" name="Picture 2"/>
          <p:cNvPicPr>
            <a:picLocks noChangeAspect="1" noChangeArrowheads="1"/>
          </p:cNvPicPr>
          <p:nvPr/>
        </p:nvPicPr>
        <p:blipFill>
          <a:blip r:embed="rId2" cstate="print"/>
          <a:srcRect/>
          <a:stretch>
            <a:fillRect/>
          </a:stretch>
        </p:blipFill>
        <p:spPr bwMode="auto">
          <a:xfrm>
            <a:off x="547688" y="1484784"/>
            <a:ext cx="8048625" cy="2200275"/>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604838" y="4221088"/>
            <a:ext cx="7934325" cy="1514475"/>
          </a:xfrm>
          <a:prstGeom prst="rect">
            <a:avLst/>
          </a:prstGeom>
          <a:noFill/>
          <a:ln w="9525">
            <a:noFill/>
            <a:miter lim="800000"/>
            <a:headEnd/>
            <a:tailEnd/>
          </a:ln>
        </p:spPr>
      </p:pic>
      <p:sp>
        <p:nvSpPr>
          <p:cNvPr id="10" name="フリーフォーム 9"/>
          <p:cNvSpPr/>
          <p:nvPr/>
        </p:nvSpPr>
        <p:spPr>
          <a:xfrm>
            <a:off x="467544" y="3581013"/>
            <a:ext cx="8064896" cy="280035"/>
          </a:xfrm>
          <a:custGeom>
            <a:avLst/>
            <a:gdLst>
              <a:gd name="connsiteX0" fmla="*/ 0 w 7840980"/>
              <a:gd name="connsiteY0" fmla="*/ 232410 h 280035"/>
              <a:gd name="connsiteX1" fmla="*/ 845820 w 7840980"/>
              <a:gd name="connsiteY1" fmla="*/ 38100 h 280035"/>
              <a:gd name="connsiteX2" fmla="*/ 1920240 w 7840980"/>
              <a:gd name="connsiteY2" fmla="*/ 278130 h 280035"/>
              <a:gd name="connsiteX3" fmla="*/ 2937510 w 7840980"/>
              <a:gd name="connsiteY3" fmla="*/ 49530 h 280035"/>
              <a:gd name="connsiteX4" fmla="*/ 3851910 w 7840980"/>
              <a:gd name="connsiteY4" fmla="*/ 266700 h 280035"/>
              <a:gd name="connsiteX5" fmla="*/ 4880610 w 7840980"/>
              <a:gd name="connsiteY5" fmla="*/ 15240 h 280035"/>
              <a:gd name="connsiteX6" fmla="*/ 5920740 w 7840980"/>
              <a:gd name="connsiteY6" fmla="*/ 266700 h 280035"/>
              <a:gd name="connsiteX7" fmla="*/ 6869430 w 7840980"/>
              <a:gd name="connsiteY7" fmla="*/ 3810 h 280035"/>
              <a:gd name="connsiteX8" fmla="*/ 7840980 w 7840980"/>
              <a:gd name="connsiteY8" fmla="*/ 24384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0980" h="280035">
                <a:moveTo>
                  <a:pt x="0" y="232410"/>
                </a:moveTo>
                <a:cubicBezTo>
                  <a:pt x="262890" y="131445"/>
                  <a:pt x="525780" y="30480"/>
                  <a:pt x="845820" y="38100"/>
                </a:cubicBezTo>
                <a:cubicBezTo>
                  <a:pt x="1165860" y="45720"/>
                  <a:pt x="1571625" y="276225"/>
                  <a:pt x="1920240" y="278130"/>
                </a:cubicBezTo>
                <a:cubicBezTo>
                  <a:pt x="2268855" y="280035"/>
                  <a:pt x="2615565" y="51435"/>
                  <a:pt x="2937510" y="49530"/>
                </a:cubicBezTo>
                <a:cubicBezTo>
                  <a:pt x="3259455" y="47625"/>
                  <a:pt x="3528060" y="272415"/>
                  <a:pt x="3851910" y="266700"/>
                </a:cubicBezTo>
                <a:cubicBezTo>
                  <a:pt x="4175760" y="260985"/>
                  <a:pt x="4535805" y="15240"/>
                  <a:pt x="4880610" y="15240"/>
                </a:cubicBezTo>
                <a:cubicBezTo>
                  <a:pt x="5225415" y="15240"/>
                  <a:pt x="5589270" y="268605"/>
                  <a:pt x="5920740" y="266700"/>
                </a:cubicBezTo>
                <a:cubicBezTo>
                  <a:pt x="6252210" y="264795"/>
                  <a:pt x="6549390" y="7620"/>
                  <a:pt x="6869430" y="3810"/>
                </a:cubicBezTo>
                <a:cubicBezTo>
                  <a:pt x="7189470" y="0"/>
                  <a:pt x="7515225" y="121920"/>
                  <a:pt x="7840980" y="24384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フリーフォーム 10"/>
          <p:cNvSpPr/>
          <p:nvPr/>
        </p:nvSpPr>
        <p:spPr>
          <a:xfrm>
            <a:off x="467544" y="3797037"/>
            <a:ext cx="8064896" cy="280035"/>
          </a:xfrm>
          <a:custGeom>
            <a:avLst/>
            <a:gdLst>
              <a:gd name="connsiteX0" fmla="*/ 0 w 7840980"/>
              <a:gd name="connsiteY0" fmla="*/ 232410 h 280035"/>
              <a:gd name="connsiteX1" fmla="*/ 845820 w 7840980"/>
              <a:gd name="connsiteY1" fmla="*/ 38100 h 280035"/>
              <a:gd name="connsiteX2" fmla="*/ 1920240 w 7840980"/>
              <a:gd name="connsiteY2" fmla="*/ 278130 h 280035"/>
              <a:gd name="connsiteX3" fmla="*/ 2937510 w 7840980"/>
              <a:gd name="connsiteY3" fmla="*/ 49530 h 280035"/>
              <a:gd name="connsiteX4" fmla="*/ 3851910 w 7840980"/>
              <a:gd name="connsiteY4" fmla="*/ 266700 h 280035"/>
              <a:gd name="connsiteX5" fmla="*/ 4880610 w 7840980"/>
              <a:gd name="connsiteY5" fmla="*/ 15240 h 280035"/>
              <a:gd name="connsiteX6" fmla="*/ 5920740 w 7840980"/>
              <a:gd name="connsiteY6" fmla="*/ 266700 h 280035"/>
              <a:gd name="connsiteX7" fmla="*/ 6869430 w 7840980"/>
              <a:gd name="connsiteY7" fmla="*/ 3810 h 280035"/>
              <a:gd name="connsiteX8" fmla="*/ 7840980 w 7840980"/>
              <a:gd name="connsiteY8" fmla="*/ 24384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0980" h="280035">
                <a:moveTo>
                  <a:pt x="0" y="232410"/>
                </a:moveTo>
                <a:cubicBezTo>
                  <a:pt x="262890" y="131445"/>
                  <a:pt x="525780" y="30480"/>
                  <a:pt x="845820" y="38100"/>
                </a:cubicBezTo>
                <a:cubicBezTo>
                  <a:pt x="1165860" y="45720"/>
                  <a:pt x="1571625" y="276225"/>
                  <a:pt x="1920240" y="278130"/>
                </a:cubicBezTo>
                <a:cubicBezTo>
                  <a:pt x="2268855" y="280035"/>
                  <a:pt x="2615565" y="51435"/>
                  <a:pt x="2937510" y="49530"/>
                </a:cubicBezTo>
                <a:cubicBezTo>
                  <a:pt x="3259455" y="47625"/>
                  <a:pt x="3528060" y="272415"/>
                  <a:pt x="3851910" y="266700"/>
                </a:cubicBezTo>
                <a:cubicBezTo>
                  <a:pt x="4175760" y="260985"/>
                  <a:pt x="4535805" y="15240"/>
                  <a:pt x="4880610" y="15240"/>
                </a:cubicBezTo>
                <a:cubicBezTo>
                  <a:pt x="5225415" y="15240"/>
                  <a:pt x="5589270" y="268605"/>
                  <a:pt x="5920740" y="266700"/>
                </a:cubicBezTo>
                <a:cubicBezTo>
                  <a:pt x="6252210" y="264795"/>
                  <a:pt x="6549390" y="7620"/>
                  <a:pt x="6869430" y="3810"/>
                </a:cubicBezTo>
                <a:cubicBezTo>
                  <a:pt x="7189470" y="0"/>
                  <a:pt x="7515225" y="121920"/>
                  <a:pt x="7840980" y="24384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3" name="____label____25" descr="358A984C-E927-4834-A1F4-9582BAE89002.png"/>
          <p:cNvPicPr>
            <a:picLocks noGrp="1"/>
          </p:cNvPicPr>
          <p:nvPr>
            <p:ph idx="1"/>
          </p:nvPr>
        </p:nvPicPr>
        <p:blipFill>
          <a:blip r:embed="rId4"/>
          <a:stretch>
            <a:fillRect/>
          </a:stretch>
        </p:blipFill>
        <p:spPr>
          <a:xfrm>
            <a:off x="8940800" y="190500"/>
            <a:ext cx="12700" cy="12700"/>
          </a:xfrm>
        </p:spPr>
      </p:pic>
      <p:sp>
        <p:nvSpPr>
          <p:cNvPr id="8" name="正方形/長方形 7"/>
          <p:cNvSpPr/>
          <p:nvPr/>
        </p:nvSpPr>
        <p:spPr>
          <a:xfrm>
            <a:off x="4499992" y="5156261"/>
            <a:ext cx="648072" cy="3696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436096" y="4797152"/>
            <a:ext cx="3528392" cy="584775"/>
          </a:xfrm>
          <a:prstGeom prst="rect">
            <a:avLst/>
          </a:prstGeom>
          <a:solidFill>
            <a:srgbClr val="FFFFFF">
              <a:alpha val="50196"/>
            </a:srgbClr>
          </a:solidFill>
          <a:ln w="28575">
            <a:solidFill>
              <a:srgbClr val="FF0000"/>
            </a:solidFill>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内容を確認して間違いがなければ</a:t>
            </a:r>
            <a:endParaRPr kumimoji="1" lang="en-US" altLang="ja-JP" sz="1600" dirty="0" smtClean="0">
              <a:latin typeface="Meiryo UI" panose="020B0604030504040204" pitchFamily="50" charset="-128"/>
              <a:ea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rPr>
              <a:t>“submit”</a:t>
            </a:r>
            <a:r>
              <a:rPr kumimoji="1" lang="ja-JP" altLang="en-US" sz="1600" dirty="0" smtClean="0">
                <a:latin typeface="Meiryo UI" panose="020B0604030504040204" pitchFamily="50" charset="-128"/>
                <a:ea typeface="Meiryo UI" panose="020B0604030504040204" pitchFamily="50" charset="-128"/>
              </a:rPr>
              <a:t>（提出）をクリックしてください</a:t>
            </a:r>
            <a:endParaRPr kumimoji="1" lang="ja-JP" altLang="en-US" sz="16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716017" y="5796553"/>
            <a:ext cx="4248472" cy="584775"/>
          </a:xfrm>
          <a:prstGeom prst="rect">
            <a:avLst/>
          </a:prstGeom>
          <a:solidFill>
            <a:srgbClr val="FFFFFF">
              <a:alpha val="50196"/>
            </a:srgbClr>
          </a:solidFill>
          <a:ln w="28575">
            <a:solidFill>
              <a:srgbClr val="FF0000"/>
            </a:solidFill>
          </a:ln>
        </p:spPr>
        <p:txBody>
          <a:bodyPr wrap="square" rtlCol="0">
            <a:spAutoFit/>
          </a:bodyPr>
          <a:lstStyle>
            <a:defPPr>
              <a:defRPr lang="ja-JP"/>
            </a:defPPr>
            <a:lvl1pPr>
              <a:defRPr sz="1600">
                <a:latin typeface="Meiryo UI" panose="020B0604030504040204" pitchFamily="50" charset="-128"/>
                <a:ea typeface="Meiryo UI" panose="020B0604030504040204" pitchFamily="50" charset="-128"/>
              </a:defRPr>
            </a:lvl1pPr>
          </a:lstStyle>
          <a:p>
            <a:r>
              <a:rPr lang="ja-JP" altLang="en-US" dirty="0"/>
              <a:t>修正する場合は</a:t>
            </a:r>
            <a:r>
              <a:rPr lang="en-US" altLang="ja-JP" dirty="0"/>
              <a:t>”back</a:t>
            </a:r>
            <a:r>
              <a:rPr lang="en-US" altLang="ja-JP" dirty="0" smtClean="0"/>
              <a:t>”</a:t>
            </a:r>
            <a:r>
              <a:rPr lang="ja-JP" altLang="en-US" dirty="0" smtClean="0"/>
              <a:t>（戻る）ボタンを</a:t>
            </a:r>
            <a:endParaRPr lang="en-US" altLang="ja-JP" dirty="0" smtClean="0"/>
          </a:p>
          <a:p>
            <a:r>
              <a:rPr lang="ja-JP" altLang="en-US" dirty="0" smtClean="0"/>
              <a:t>クリック</a:t>
            </a:r>
            <a:r>
              <a:rPr lang="ja-JP" altLang="en-US" dirty="0"/>
              <a:t>し、ブラウザの戻るボタンは押さないでください</a:t>
            </a:r>
          </a:p>
        </p:txBody>
      </p:sp>
      <p:cxnSp>
        <p:nvCxnSpPr>
          <p:cNvPr id="5" name="直線矢印コネクタ 4"/>
          <p:cNvCxnSpPr>
            <a:stCxn id="9" idx="1"/>
          </p:cNvCxnSpPr>
          <p:nvPr/>
        </p:nvCxnSpPr>
        <p:spPr>
          <a:xfrm flipH="1">
            <a:off x="5148064" y="5089540"/>
            <a:ext cx="288032" cy="251561"/>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12" idx="1"/>
          </p:cNvCxnSpPr>
          <p:nvPr/>
        </p:nvCxnSpPr>
        <p:spPr>
          <a:xfrm flipH="1" flipV="1">
            <a:off x="4462346" y="5796553"/>
            <a:ext cx="253671" cy="29238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登録完了</a:t>
            </a:r>
            <a:endParaRPr kumimoji="1" lang="ja-JP" altLang="en-US" dirty="0"/>
          </a:p>
        </p:txBody>
      </p:sp>
      <p:pic>
        <p:nvPicPr>
          <p:cNvPr id="12290" name="Picture 2"/>
          <p:cNvPicPr>
            <a:picLocks noChangeAspect="1" noChangeArrowheads="1"/>
          </p:cNvPicPr>
          <p:nvPr/>
        </p:nvPicPr>
        <p:blipFill>
          <a:blip r:embed="rId2" cstate="print"/>
          <a:srcRect/>
          <a:stretch>
            <a:fillRect/>
          </a:stretch>
        </p:blipFill>
        <p:spPr bwMode="auto">
          <a:xfrm>
            <a:off x="581025" y="1556792"/>
            <a:ext cx="7981950" cy="3420021"/>
          </a:xfrm>
          <a:prstGeom prst="rect">
            <a:avLst/>
          </a:prstGeom>
          <a:noFill/>
          <a:ln w="9525">
            <a:noFill/>
            <a:miter lim="800000"/>
            <a:headEnd/>
            <a:tailEnd/>
          </a:ln>
        </p:spPr>
      </p:pic>
      <p:sp>
        <p:nvSpPr>
          <p:cNvPr id="6" name="テキスト ボックス 5"/>
          <p:cNvSpPr txBox="1"/>
          <p:nvPr/>
        </p:nvSpPr>
        <p:spPr>
          <a:xfrm>
            <a:off x="2062426" y="5697372"/>
            <a:ext cx="5736379" cy="369332"/>
          </a:xfrm>
          <a:prstGeom prst="rect">
            <a:avLst/>
          </a:prstGeom>
          <a:noFill/>
        </p:spPr>
        <p:txBody>
          <a:bodyPr wrap="none" rtlCol="0">
            <a:spAutoFit/>
          </a:bodyPr>
          <a:lstStyle/>
          <a:p>
            <a:r>
              <a:rPr lang="en-US" altLang="ja-JP" dirty="0" smtClean="0">
                <a:hlinkClick r:id="rId3"/>
              </a:rPr>
              <a:t>https</a:t>
            </a:r>
            <a:r>
              <a:rPr lang="en-US" altLang="ja-JP" dirty="0">
                <a:hlinkClick r:id="rId3"/>
              </a:rPr>
              <a:t>://www.evt-reg.jp/cfp/Usr/Usr_login.php?form_id=55</a:t>
            </a:r>
            <a:endParaRPr kumimoji="1" lang="ja-JP" altLang="en-US" dirty="0"/>
          </a:p>
        </p:txBody>
      </p:sp>
      <p:sp>
        <p:nvSpPr>
          <p:cNvPr id="7" name="テキスト ボックス 6"/>
          <p:cNvSpPr txBox="1"/>
          <p:nvPr/>
        </p:nvSpPr>
        <p:spPr>
          <a:xfrm>
            <a:off x="1947620" y="5014917"/>
            <a:ext cx="5965992" cy="646331"/>
          </a:xfrm>
          <a:prstGeom prst="rect">
            <a:avLst/>
          </a:prstGeom>
          <a:noFill/>
        </p:spPr>
        <p:txBody>
          <a:bodyPr wrap="none" rtlCol="0">
            <a:spAutoFit/>
          </a:bodyPr>
          <a:lstStyle/>
          <a:p>
            <a:r>
              <a:rPr kumimoji="1" lang="ja-JP" altLang="en-US" dirty="0" smtClean="0">
                <a:solidFill>
                  <a:srgbClr val="FF0000"/>
                </a:solidFill>
                <a:latin typeface="Meiryo UI" panose="020B0604030504040204" pitchFamily="50" charset="-128"/>
                <a:ea typeface="Meiryo UI" panose="020B0604030504040204" pitchFamily="50" charset="-128"/>
              </a:rPr>
              <a:t>上記</a:t>
            </a:r>
            <a:r>
              <a:rPr kumimoji="1" lang="en-US" altLang="ja-JP" dirty="0" smtClean="0">
                <a:solidFill>
                  <a:srgbClr val="FF0000"/>
                </a:solidFill>
                <a:latin typeface="Meiryo UI" panose="020B0604030504040204" pitchFamily="50" charset="-128"/>
                <a:ea typeface="Meiryo UI" panose="020B0604030504040204" pitchFamily="50" charset="-128"/>
              </a:rPr>
              <a:t>ID/Password</a:t>
            </a:r>
            <a:r>
              <a:rPr kumimoji="1" lang="ja-JP" altLang="en-US" dirty="0" smtClean="0">
                <a:solidFill>
                  <a:srgbClr val="FF0000"/>
                </a:solidFill>
                <a:latin typeface="Meiryo UI" panose="020B0604030504040204" pitchFamily="50" charset="-128"/>
                <a:ea typeface="Meiryo UI" panose="020B0604030504040204" pitchFamily="50" charset="-128"/>
              </a:rPr>
              <a:t>を利用して下記のサイトにログインすることで</a:t>
            </a:r>
            <a:endParaRPr kumimoji="1" lang="en-US" altLang="ja-JP" dirty="0" smtClean="0">
              <a:solidFill>
                <a:srgbClr val="FF0000"/>
              </a:solidFill>
              <a:latin typeface="Meiryo UI" panose="020B0604030504040204" pitchFamily="50" charset="-128"/>
              <a:ea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rPr>
              <a:t>提出</a:t>
            </a:r>
            <a:r>
              <a:rPr lang="ja-JP" altLang="en-US" dirty="0" smtClean="0">
                <a:solidFill>
                  <a:srgbClr val="FF0000"/>
                </a:solidFill>
                <a:latin typeface="Meiryo UI" panose="020B0604030504040204" pitchFamily="50" charset="-128"/>
                <a:ea typeface="Meiryo UI" panose="020B0604030504040204" pitchFamily="50" charset="-128"/>
              </a:rPr>
              <a:t>内容</a:t>
            </a:r>
            <a:r>
              <a:rPr lang="ja-JP" altLang="en-US" dirty="0">
                <a:solidFill>
                  <a:srgbClr val="FF0000"/>
                </a:solidFill>
                <a:latin typeface="Meiryo UI" panose="020B0604030504040204" pitchFamily="50" charset="-128"/>
                <a:ea typeface="Meiryo UI" panose="020B0604030504040204" pitchFamily="50" charset="-128"/>
              </a:rPr>
              <a:t>の</a:t>
            </a:r>
            <a:r>
              <a:rPr lang="ja-JP" altLang="en-US" dirty="0" smtClean="0">
                <a:solidFill>
                  <a:srgbClr val="FF0000"/>
                </a:solidFill>
                <a:latin typeface="Meiryo UI" panose="020B0604030504040204" pitchFamily="50" charset="-128"/>
                <a:ea typeface="Meiryo UI" panose="020B0604030504040204" pitchFamily="50" charset="-128"/>
              </a:rPr>
              <a:t>確認ができます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9" name="____label____26" descr="358A984C-E927-4834-A1F4-9582BAE89002.png"/>
          <p:cNvPicPr>
            <a:picLocks noGrp="1"/>
          </p:cNvPicPr>
          <p:nvPr>
            <p:ph idx="1"/>
          </p:nvPr>
        </p:nvPicPr>
        <p:blipFill>
          <a:blip r:embed="rId4"/>
          <a:stretch>
            <a:fillRect/>
          </a:stretch>
        </p:blipFill>
        <p:spPr>
          <a:xfrm>
            <a:off x="8940800" y="190500"/>
            <a:ext cx="12700" cy="12700"/>
          </a:xfrm>
        </p:spPr>
      </p:pic>
      <p:sp>
        <p:nvSpPr>
          <p:cNvPr id="3" name="正方形/長方形 2"/>
          <p:cNvSpPr/>
          <p:nvPr/>
        </p:nvSpPr>
        <p:spPr>
          <a:xfrm>
            <a:off x="4283968" y="3933056"/>
            <a:ext cx="3629644"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chemeClr val="tx1"/>
                </a:solidFill>
                <a:latin typeface="Meiryo UI" panose="020B0604030504040204" pitchFamily="50" charset="-128"/>
                <a:ea typeface="Meiryo UI" panose="020B0604030504040204" pitchFamily="50" charset="-128"/>
              </a:rPr>
              <a:t>あなたの</a:t>
            </a:r>
            <a:r>
              <a:rPr lang="en-US" altLang="ja-JP" dirty="0">
                <a:solidFill>
                  <a:schemeClr val="tx1"/>
                </a:solidFill>
                <a:latin typeface="Meiryo UI" panose="020B0604030504040204" pitchFamily="50" charset="-128"/>
                <a:ea typeface="Meiryo UI" panose="020B0604030504040204" pitchFamily="50" charset="-128"/>
              </a:rPr>
              <a:t>ID</a:t>
            </a:r>
            <a:r>
              <a:rPr lang="ja-JP" altLang="en-US" dirty="0">
                <a:solidFill>
                  <a:schemeClr val="tx1"/>
                </a:solidFill>
                <a:latin typeface="Meiryo UI" panose="020B0604030504040204" pitchFamily="50" charset="-128"/>
                <a:ea typeface="Meiryo UI" panose="020B0604030504040204" pitchFamily="50" charset="-128"/>
              </a:rPr>
              <a:t>とパスワードが発行されます</a:t>
            </a:r>
          </a:p>
        </p:txBody>
      </p:sp>
      <p:cxnSp>
        <p:nvCxnSpPr>
          <p:cNvPr id="8" name="直線矢印コネクタ 7"/>
          <p:cNvCxnSpPr/>
          <p:nvPr/>
        </p:nvCxnSpPr>
        <p:spPr>
          <a:xfrm flipH="1">
            <a:off x="2843808" y="4185084"/>
            <a:ext cx="1440160"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4427984" y="3356992"/>
            <a:ext cx="1296144"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683375" y="3203103"/>
            <a:ext cx="3307957" cy="307777"/>
          </a:xfrm>
          <a:prstGeom prst="rect">
            <a:avLst/>
          </a:prstGeom>
          <a:noFill/>
        </p:spPr>
        <p:txBody>
          <a:bodyPr wrap="none" rtlCol="0">
            <a:spAutoFit/>
          </a:bodyPr>
          <a:lstStyle/>
          <a:p>
            <a:r>
              <a:rPr kumimoji="1" lang="en-US" altLang="ja-JP" sz="1400" b="1" dirty="0" smtClean="0">
                <a:solidFill>
                  <a:srgbClr val="FF0000"/>
                </a:solidFill>
              </a:rPr>
              <a:t>February 28, 2015(JST) </a:t>
            </a:r>
            <a:r>
              <a:rPr kumimoji="1" lang="en-US" altLang="ja-JP" sz="1400" dirty="0" smtClean="0">
                <a:solidFill>
                  <a:srgbClr val="FF0000"/>
                </a:solidFill>
              </a:rPr>
              <a:t>Deadline Extended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18864" y="1340768"/>
            <a:ext cx="8229600" cy="4525963"/>
          </a:xfrm>
        </p:spPr>
        <p:txBody>
          <a:bodyPr/>
          <a:lstStyle/>
          <a:p>
            <a:pPr marL="0" indent="0">
              <a:buNone/>
            </a:pPr>
            <a:r>
              <a:rPr kumimoji="1" lang="ja-JP" altLang="en-US" dirty="0" smtClean="0"/>
              <a:t>投稿フォームに関して不明点がございましたら事務局までお問い合わせください。</a:t>
            </a:r>
            <a:endParaRPr kumimoji="1" lang="en-US" altLang="ja-JP" dirty="0" smtClean="0"/>
          </a:p>
          <a:p>
            <a:pPr marL="0" indent="0">
              <a:buNone/>
            </a:pPr>
            <a:endParaRPr lang="en-US" altLang="ja-JP" dirty="0" smtClean="0"/>
          </a:p>
          <a:p>
            <a:pPr marL="0" indent="0">
              <a:buNone/>
            </a:pPr>
            <a:endParaRPr lang="en-US" altLang="ja-JP" dirty="0" smtClean="0"/>
          </a:p>
          <a:p>
            <a:pPr marL="0" indent="0" algn="r">
              <a:buNone/>
            </a:pPr>
            <a:r>
              <a:rPr lang="ja-JP" altLang="en-US" dirty="0" smtClean="0"/>
              <a:t>株式</a:t>
            </a:r>
            <a:r>
              <a:rPr lang="ja-JP" altLang="en-US" dirty="0"/>
              <a:t>会社</a:t>
            </a:r>
            <a:r>
              <a:rPr lang="en-US" altLang="ja-JP" dirty="0"/>
              <a:t>ICS</a:t>
            </a:r>
            <a:r>
              <a:rPr lang="ja-JP" altLang="en-US" dirty="0"/>
              <a:t>コンベンションデザイン内 </a:t>
            </a:r>
          </a:p>
          <a:p>
            <a:pPr marL="0" indent="0" algn="r">
              <a:buNone/>
            </a:pPr>
            <a:r>
              <a:rPr lang="en-US" altLang="ja-JP" dirty="0"/>
              <a:t>IAEVG</a:t>
            </a:r>
            <a:r>
              <a:rPr lang="ja-JP" altLang="en-US" dirty="0"/>
              <a:t>国際</a:t>
            </a:r>
            <a:r>
              <a:rPr lang="ja-JP" altLang="en-US" dirty="0" smtClean="0"/>
              <a:t>大会運営事務局</a:t>
            </a:r>
            <a:r>
              <a:rPr lang="ja-JP" altLang="en-US" dirty="0"/>
              <a:t>問い合わせ先 </a:t>
            </a:r>
          </a:p>
          <a:p>
            <a:pPr marL="0" indent="0" algn="r">
              <a:buNone/>
            </a:pPr>
            <a:r>
              <a:rPr lang="ja-JP" altLang="en-US" dirty="0" smtClean="0"/>
              <a:t>　</a:t>
            </a:r>
            <a:r>
              <a:rPr lang="en-US" altLang="ja-JP" dirty="0" smtClean="0"/>
              <a:t>email</a:t>
            </a:r>
            <a:r>
              <a:rPr lang="en-US" altLang="ja-JP" dirty="0"/>
              <a:t>: iaevgconf2015@ics-inc.co.jp </a:t>
            </a:r>
          </a:p>
        </p:txBody>
      </p:sp>
    </p:spTree>
    <p:extLst>
      <p:ext uri="{BB962C8B-B14F-4D97-AF65-F5344CB8AC3E}">
        <p14:creationId xmlns:p14="http://schemas.microsoft.com/office/powerpoint/2010/main" val="278419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09" t="19531" r="9583" b="34766"/>
          <a:stretch/>
        </p:blipFill>
        <p:spPr bwMode="auto">
          <a:xfrm>
            <a:off x="277390" y="1796275"/>
            <a:ext cx="5290484" cy="2856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2051720" y="3975636"/>
            <a:ext cx="1944216" cy="3087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004048" y="4284385"/>
            <a:ext cx="3519810" cy="584775"/>
          </a:xfrm>
          <a:prstGeom prst="rect">
            <a:avLst/>
          </a:prstGeom>
          <a:noFill/>
          <a:ln w="28575">
            <a:solidFill>
              <a:srgbClr val="FF0000"/>
            </a:solidFill>
          </a:ln>
        </p:spPr>
        <p:txBody>
          <a:bodyPr wrap="none" rtlCol="0">
            <a:spAutoFit/>
          </a:bodyPr>
          <a:lstStyle/>
          <a:p>
            <a:r>
              <a:rPr kumimoji="1" lang="ja-JP" altLang="en-US" sz="1600" dirty="0" smtClean="0">
                <a:solidFill>
                  <a:srgbClr val="FF0000"/>
                </a:solidFill>
                <a:latin typeface="Meiryo UI" panose="020B0604030504040204" pitchFamily="50" charset="-128"/>
                <a:ea typeface="Meiryo UI" panose="020B0604030504040204" pitchFamily="50" charset="-128"/>
              </a:rPr>
              <a:t>画面最下部</a:t>
            </a:r>
            <a:r>
              <a:rPr kumimoji="1" lang="ja-JP" altLang="en-US" sz="1600" dirty="0" smtClean="0">
                <a:latin typeface="Meiryo UI" panose="020B0604030504040204" pitchFamily="50" charset="-128"/>
                <a:ea typeface="Meiryo UI" panose="020B0604030504040204" pitchFamily="50" charset="-128"/>
              </a:rPr>
              <a:t>の</a:t>
            </a:r>
            <a:r>
              <a:rPr kumimoji="1" lang="en-US" altLang="ja-JP" sz="1600" dirty="0" smtClean="0">
                <a:latin typeface="Meiryo UI" panose="020B0604030504040204" pitchFamily="50" charset="-128"/>
                <a:ea typeface="Meiryo UI" panose="020B0604030504040204" pitchFamily="50" charset="-128"/>
              </a:rPr>
              <a:t>“Submission”</a:t>
            </a:r>
            <a:r>
              <a:rPr kumimoji="1" lang="ja-JP" altLang="en-US" sz="1600" dirty="0" smtClean="0">
                <a:latin typeface="Meiryo UI" panose="020B0604030504040204" pitchFamily="50" charset="-128"/>
                <a:ea typeface="Meiryo UI" panose="020B0604030504040204" pitchFamily="50" charset="-128"/>
              </a:rPr>
              <a:t>（提出）</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をクリックしてください</a:t>
            </a:r>
            <a:endParaRPr kumimoji="1" lang="ja-JP" altLang="en-US" sz="1600" dirty="0">
              <a:latin typeface="Meiryo UI" panose="020B0604030504040204" pitchFamily="50" charset="-128"/>
              <a:ea typeface="Meiryo UI" panose="020B0604030504040204" pitchFamily="50" charset="-128"/>
            </a:endParaRPr>
          </a:p>
        </p:txBody>
      </p:sp>
      <p:pic>
        <p:nvPicPr>
          <p:cNvPr id="10" name="____label____16" descr="358A984C-E927-4834-A1F4-9582BAE89002.png"/>
          <p:cNvPicPr>
            <a:picLocks/>
          </p:cNvPicPr>
          <p:nvPr/>
        </p:nvPicPr>
        <p:blipFill>
          <a:blip r:embed="rId3"/>
          <a:stretch>
            <a:fillRect/>
          </a:stretch>
        </p:blipFill>
        <p:spPr>
          <a:xfrm>
            <a:off x="8940800" y="190500"/>
            <a:ext cx="12700" cy="12700"/>
          </a:xfrm>
          <a:prstGeom prst="rect">
            <a:avLst/>
          </a:prstGeom>
        </p:spPr>
      </p:pic>
      <p:sp>
        <p:nvSpPr>
          <p:cNvPr id="9" name="タイトル 1"/>
          <p:cNvSpPr>
            <a:spLocks noGrp="1"/>
          </p:cNvSpPr>
          <p:nvPr>
            <p:ph type="title"/>
          </p:nvPr>
        </p:nvSpPr>
        <p:spPr>
          <a:xfrm>
            <a:off x="457200" y="274638"/>
            <a:ext cx="8229600" cy="1143000"/>
          </a:xfrm>
        </p:spPr>
        <p:txBody>
          <a:bodyPr/>
          <a:lstStyle/>
          <a:p>
            <a:r>
              <a:rPr lang="ja-JP" altLang="en-US" dirty="0" smtClean="0"/>
              <a:t>発表する分野</a:t>
            </a:r>
            <a:r>
              <a:rPr kumimoji="1" lang="ja-JP" altLang="en-US" dirty="0" smtClean="0"/>
              <a:t>の確認</a:t>
            </a:r>
            <a:endParaRPr kumimoji="1" lang="ja-JP" altLang="en-US" dirty="0"/>
          </a:p>
        </p:txBody>
      </p:sp>
      <p:sp>
        <p:nvSpPr>
          <p:cNvPr id="11" name="フリーフォーム 10"/>
          <p:cNvSpPr/>
          <p:nvPr/>
        </p:nvSpPr>
        <p:spPr>
          <a:xfrm>
            <a:off x="539552" y="1272758"/>
            <a:ext cx="5578362" cy="140018"/>
          </a:xfrm>
          <a:custGeom>
            <a:avLst/>
            <a:gdLst>
              <a:gd name="connsiteX0" fmla="*/ 0 w 7840980"/>
              <a:gd name="connsiteY0" fmla="*/ 232410 h 280035"/>
              <a:gd name="connsiteX1" fmla="*/ 845820 w 7840980"/>
              <a:gd name="connsiteY1" fmla="*/ 38100 h 280035"/>
              <a:gd name="connsiteX2" fmla="*/ 1920240 w 7840980"/>
              <a:gd name="connsiteY2" fmla="*/ 278130 h 280035"/>
              <a:gd name="connsiteX3" fmla="*/ 2937510 w 7840980"/>
              <a:gd name="connsiteY3" fmla="*/ 49530 h 280035"/>
              <a:gd name="connsiteX4" fmla="*/ 3851910 w 7840980"/>
              <a:gd name="connsiteY4" fmla="*/ 266700 h 280035"/>
              <a:gd name="connsiteX5" fmla="*/ 4880610 w 7840980"/>
              <a:gd name="connsiteY5" fmla="*/ 15240 h 280035"/>
              <a:gd name="connsiteX6" fmla="*/ 5920740 w 7840980"/>
              <a:gd name="connsiteY6" fmla="*/ 266700 h 280035"/>
              <a:gd name="connsiteX7" fmla="*/ 6869430 w 7840980"/>
              <a:gd name="connsiteY7" fmla="*/ 3810 h 280035"/>
              <a:gd name="connsiteX8" fmla="*/ 7840980 w 7840980"/>
              <a:gd name="connsiteY8" fmla="*/ 24384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0980" h="280035">
                <a:moveTo>
                  <a:pt x="0" y="232410"/>
                </a:moveTo>
                <a:cubicBezTo>
                  <a:pt x="262890" y="131445"/>
                  <a:pt x="525780" y="30480"/>
                  <a:pt x="845820" y="38100"/>
                </a:cubicBezTo>
                <a:cubicBezTo>
                  <a:pt x="1165860" y="45720"/>
                  <a:pt x="1571625" y="276225"/>
                  <a:pt x="1920240" y="278130"/>
                </a:cubicBezTo>
                <a:cubicBezTo>
                  <a:pt x="2268855" y="280035"/>
                  <a:pt x="2615565" y="51435"/>
                  <a:pt x="2937510" y="49530"/>
                </a:cubicBezTo>
                <a:cubicBezTo>
                  <a:pt x="3259455" y="47625"/>
                  <a:pt x="3528060" y="272415"/>
                  <a:pt x="3851910" y="266700"/>
                </a:cubicBezTo>
                <a:cubicBezTo>
                  <a:pt x="4175760" y="260985"/>
                  <a:pt x="4535805" y="15240"/>
                  <a:pt x="4880610" y="15240"/>
                </a:cubicBezTo>
                <a:cubicBezTo>
                  <a:pt x="5225415" y="15240"/>
                  <a:pt x="5589270" y="268605"/>
                  <a:pt x="5920740" y="266700"/>
                </a:cubicBezTo>
                <a:cubicBezTo>
                  <a:pt x="6252210" y="264795"/>
                  <a:pt x="6549390" y="7620"/>
                  <a:pt x="6869430" y="3810"/>
                </a:cubicBezTo>
                <a:cubicBezTo>
                  <a:pt x="7189470" y="0"/>
                  <a:pt x="7515225" y="121920"/>
                  <a:pt x="7840980" y="24384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フリーフォーム 11"/>
          <p:cNvSpPr/>
          <p:nvPr/>
        </p:nvSpPr>
        <p:spPr>
          <a:xfrm>
            <a:off x="539552" y="1488782"/>
            <a:ext cx="5578362" cy="140018"/>
          </a:xfrm>
          <a:custGeom>
            <a:avLst/>
            <a:gdLst>
              <a:gd name="connsiteX0" fmla="*/ 0 w 7840980"/>
              <a:gd name="connsiteY0" fmla="*/ 232410 h 280035"/>
              <a:gd name="connsiteX1" fmla="*/ 845820 w 7840980"/>
              <a:gd name="connsiteY1" fmla="*/ 38100 h 280035"/>
              <a:gd name="connsiteX2" fmla="*/ 1920240 w 7840980"/>
              <a:gd name="connsiteY2" fmla="*/ 278130 h 280035"/>
              <a:gd name="connsiteX3" fmla="*/ 2937510 w 7840980"/>
              <a:gd name="connsiteY3" fmla="*/ 49530 h 280035"/>
              <a:gd name="connsiteX4" fmla="*/ 3851910 w 7840980"/>
              <a:gd name="connsiteY4" fmla="*/ 266700 h 280035"/>
              <a:gd name="connsiteX5" fmla="*/ 4880610 w 7840980"/>
              <a:gd name="connsiteY5" fmla="*/ 15240 h 280035"/>
              <a:gd name="connsiteX6" fmla="*/ 5920740 w 7840980"/>
              <a:gd name="connsiteY6" fmla="*/ 266700 h 280035"/>
              <a:gd name="connsiteX7" fmla="*/ 6869430 w 7840980"/>
              <a:gd name="connsiteY7" fmla="*/ 3810 h 280035"/>
              <a:gd name="connsiteX8" fmla="*/ 7840980 w 7840980"/>
              <a:gd name="connsiteY8" fmla="*/ 24384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0980" h="280035">
                <a:moveTo>
                  <a:pt x="0" y="232410"/>
                </a:moveTo>
                <a:cubicBezTo>
                  <a:pt x="262890" y="131445"/>
                  <a:pt x="525780" y="30480"/>
                  <a:pt x="845820" y="38100"/>
                </a:cubicBezTo>
                <a:cubicBezTo>
                  <a:pt x="1165860" y="45720"/>
                  <a:pt x="1571625" y="276225"/>
                  <a:pt x="1920240" y="278130"/>
                </a:cubicBezTo>
                <a:cubicBezTo>
                  <a:pt x="2268855" y="280035"/>
                  <a:pt x="2615565" y="51435"/>
                  <a:pt x="2937510" y="49530"/>
                </a:cubicBezTo>
                <a:cubicBezTo>
                  <a:pt x="3259455" y="47625"/>
                  <a:pt x="3528060" y="272415"/>
                  <a:pt x="3851910" y="266700"/>
                </a:cubicBezTo>
                <a:cubicBezTo>
                  <a:pt x="4175760" y="260985"/>
                  <a:pt x="4535805" y="15240"/>
                  <a:pt x="4880610" y="15240"/>
                </a:cubicBezTo>
                <a:cubicBezTo>
                  <a:pt x="5225415" y="15240"/>
                  <a:pt x="5589270" y="268605"/>
                  <a:pt x="5920740" y="266700"/>
                </a:cubicBezTo>
                <a:cubicBezTo>
                  <a:pt x="6252210" y="264795"/>
                  <a:pt x="6549390" y="7620"/>
                  <a:pt x="6869430" y="3810"/>
                </a:cubicBezTo>
                <a:cubicBezTo>
                  <a:pt x="7189470" y="0"/>
                  <a:pt x="7515225" y="121920"/>
                  <a:pt x="7840980" y="24384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正方形/長方形 2"/>
          <p:cNvSpPr/>
          <p:nvPr/>
        </p:nvSpPr>
        <p:spPr>
          <a:xfrm>
            <a:off x="5220073" y="2060848"/>
            <a:ext cx="3923928" cy="216024"/>
          </a:xfrm>
          <a:prstGeom prst="rect">
            <a:avLst/>
          </a:prstGeom>
        </p:spPr>
        <p:txBody>
          <a:bodyPr wrap="square">
            <a:spAutoFit/>
          </a:bodyPr>
          <a:lstStyle/>
          <a:p>
            <a:r>
              <a:rPr lang="ja-JP" altLang="en-US" sz="800" dirty="0" smtClean="0">
                <a:latin typeface="Meiryo UI" panose="020B0604030504040204" pitchFamily="50" charset="-128"/>
                <a:ea typeface="Meiryo UI" panose="020B0604030504040204" pitchFamily="50" charset="-128"/>
              </a:rPr>
              <a:t>すべての人々に対する生涯にわたるキャリアガイダンス体制をいかに整備するべきか</a:t>
            </a:r>
            <a:endParaRPr lang="ja-JP" altLang="en-US" sz="800" dirty="0">
              <a:latin typeface="Meiryo UI" panose="020B0604030504040204" pitchFamily="50" charset="-128"/>
              <a:ea typeface="Meiryo UI" panose="020B0604030504040204" pitchFamily="50" charset="-128"/>
            </a:endParaRPr>
          </a:p>
        </p:txBody>
      </p:sp>
      <p:sp>
        <p:nvSpPr>
          <p:cNvPr id="4" name="正方形/長方形 3"/>
          <p:cNvSpPr/>
          <p:nvPr/>
        </p:nvSpPr>
        <p:spPr>
          <a:xfrm>
            <a:off x="5220072" y="2276872"/>
            <a:ext cx="4572000" cy="215444"/>
          </a:xfrm>
          <a:prstGeom prst="rect">
            <a:avLst/>
          </a:prstGeom>
        </p:spPr>
        <p:txBody>
          <a:bodyPr>
            <a:spAutoFit/>
          </a:bodyPr>
          <a:lstStyle/>
          <a:p>
            <a:r>
              <a:rPr lang="ja-JP" altLang="en-US" sz="800" dirty="0">
                <a:latin typeface="Meiryo UI" panose="020B0604030504040204" pitchFamily="50" charset="-128"/>
                <a:ea typeface="Meiryo UI" panose="020B0604030504040204" pitchFamily="50" charset="-128"/>
              </a:rPr>
              <a:t>多くを奪われ落胆する人に力を</a:t>
            </a:r>
            <a:r>
              <a:rPr lang="ja-JP" altLang="en-US" sz="800" dirty="0" smtClean="0">
                <a:latin typeface="Meiryo UI" panose="020B0604030504040204" pitchFamily="50" charset="-128"/>
                <a:ea typeface="Meiryo UI" panose="020B0604030504040204" pitchFamily="50" charset="-128"/>
              </a:rPr>
              <a:t>与える</a:t>
            </a:r>
            <a:r>
              <a:rPr lang="ja-JP" altLang="en-US" sz="800" dirty="0">
                <a:latin typeface="Meiryo UI" panose="020B0604030504040204" pitchFamily="50" charset="-128"/>
                <a:ea typeface="Meiryo UI" panose="020B0604030504040204" pitchFamily="50" charset="-128"/>
              </a:rPr>
              <a:t>キャリアカウンセリングとはどのようなものか</a:t>
            </a:r>
          </a:p>
        </p:txBody>
      </p:sp>
      <p:sp>
        <p:nvSpPr>
          <p:cNvPr id="7" name="正方形/長方形 6"/>
          <p:cNvSpPr/>
          <p:nvPr/>
        </p:nvSpPr>
        <p:spPr>
          <a:xfrm>
            <a:off x="5220072" y="2492896"/>
            <a:ext cx="4572000" cy="215444"/>
          </a:xfrm>
          <a:prstGeom prst="rect">
            <a:avLst/>
          </a:prstGeom>
        </p:spPr>
        <p:txBody>
          <a:bodyPr>
            <a:spAutoFit/>
          </a:bodyPr>
          <a:lstStyle/>
          <a:p>
            <a:r>
              <a:rPr lang="ja-JP" altLang="en-US" sz="800" dirty="0">
                <a:latin typeface="Meiryo UI" panose="020B0604030504040204" pitchFamily="50" charset="-128"/>
                <a:ea typeface="Meiryo UI" panose="020B0604030504040204" pitchFamily="50" charset="-128"/>
              </a:rPr>
              <a:t>多様な人々のキャリアを支える公共政策とはどうあるべきなのか</a:t>
            </a:r>
          </a:p>
        </p:txBody>
      </p:sp>
      <p:sp>
        <p:nvSpPr>
          <p:cNvPr id="13" name="正方形/長方形 12"/>
          <p:cNvSpPr/>
          <p:nvPr/>
        </p:nvSpPr>
        <p:spPr>
          <a:xfrm>
            <a:off x="5220072" y="2708920"/>
            <a:ext cx="4572000" cy="215444"/>
          </a:xfrm>
          <a:prstGeom prst="rect">
            <a:avLst/>
          </a:prstGeom>
        </p:spPr>
        <p:txBody>
          <a:bodyPr>
            <a:spAutoFit/>
          </a:bodyPr>
          <a:lstStyle/>
          <a:p>
            <a:r>
              <a:rPr lang="ja-JP" altLang="en-US" sz="800" dirty="0">
                <a:latin typeface="Meiryo UI" panose="020B0604030504040204" pitchFamily="50" charset="-128"/>
                <a:ea typeface="Meiryo UI" panose="020B0604030504040204" pitchFamily="50" charset="-128"/>
              </a:rPr>
              <a:t>キャリア教育。キャリアと人生の構築に導くためにどんな道筋がありうるのか</a:t>
            </a:r>
          </a:p>
        </p:txBody>
      </p:sp>
      <p:sp>
        <p:nvSpPr>
          <p:cNvPr id="14" name="正方形/長方形 13"/>
          <p:cNvSpPr/>
          <p:nvPr/>
        </p:nvSpPr>
        <p:spPr>
          <a:xfrm>
            <a:off x="5220072" y="2924944"/>
            <a:ext cx="4572000" cy="215444"/>
          </a:xfrm>
          <a:prstGeom prst="rect">
            <a:avLst/>
          </a:prstGeom>
        </p:spPr>
        <p:txBody>
          <a:bodyPr>
            <a:spAutoFit/>
          </a:bodyPr>
          <a:lstStyle/>
          <a:p>
            <a:r>
              <a:rPr lang="ja-JP" altLang="en-US" sz="800" dirty="0">
                <a:latin typeface="Meiryo UI" panose="020B0604030504040204" pitchFamily="50" charset="-128"/>
                <a:ea typeface="Meiryo UI" panose="020B0604030504040204" pitchFamily="50" charset="-128"/>
              </a:rPr>
              <a:t>行動を促すには。ニートや社会的孤立、若年失業者にとっての真のニーズとは何か</a:t>
            </a:r>
          </a:p>
        </p:txBody>
      </p:sp>
      <p:sp>
        <p:nvSpPr>
          <p:cNvPr id="15" name="正方形/長方形 14"/>
          <p:cNvSpPr/>
          <p:nvPr/>
        </p:nvSpPr>
        <p:spPr>
          <a:xfrm>
            <a:off x="5220072" y="3140968"/>
            <a:ext cx="4572000" cy="215444"/>
          </a:xfrm>
          <a:prstGeom prst="rect">
            <a:avLst/>
          </a:prstGeom>
        </p:spPr>
        <p:txBody>
          <a:bodyPr>
            <a:spAutoFit/>
          </a:bodyPr>
          <a:lstStyle/>
          <a:p>
            <a:r>
              <a:rPr lang="ja-JP" altLang="en-US" sz="800" dirty="0">
                <a:latin typeface="Meiryo UI" panose="020B0604030504040204" pitchFamily="50" charset="-128"/>
                <a:ea typeface="Meiryo UI" panose="020B0604030504040204" pitchFamily="50" charset="-128"/>
              </a:rPr>
              <a:t>地域活動。連携にあたって必須となるステークホルダーとのコラボレーションとは何か</a:t>
            </a:r>
          </a:p>
        </p:txBody>
      </p:sp>
      <p:sp>
        <p:nvSpPr>
          <p:cNvPr id="16" name="正方形/長方形 15"/>
          <p:cNvSpPr/>
          <p:nvPr/>
        </p:nvSpPr>
        <p:spPr>
          <a:xfrm>
            <a:off x="5220072" y="3356992"/>
            <a:ext cx="4572000" cy="215444"/>
          </a:xfrm>
          <a:prstGeom prst="rect">
            <a:avLst/>
          </a:prstGeom>
        </p:spPr>
        <p:txBody>
          <a:bodyPr>
            <a:spAutoFit/>
          </a:bodyPr>
          <a:lstStyle/>
          <a:p>
            <a:r>
              <a:rPr lang="ja-JP" altLang="en-US" sz="800" dirty="0">
                <a:latin typeface="Meiryo UI" panose="020B0604030504040204" pitchFamily="50" charset="-128"/>
                <a:ea typeface="Meiryo UI" panose="020B0604030504040204" pitchFamily="50" charset="-128"/>
              </a:rPr>
              <a:t>アセスメント、測定、評価。正確に知ることによって改善するために </a:t>
            </a:r>
          </a:p>
        </p:txBody>
      </p:sp>
      <p:sp>
        <p:nvSpPr>
          <p:cNvPr id="17" name="正方形/長方形 16"/>
          <p:cNvSpPr/>
          <p:nvPr/>
        </p:nvSpPr>
        <p:spPr>
          <a:xfrm>
            <a:off x="5220072" y="3573016"/>
            <a:ext cx="4572000" cy="215444"/>
          </a:xfrm>
          <a:prstGeom prst="rect">
            <a:avLst/>
          </a:prstGeom>
        </p:spPr>
        <p:txBody>
          <a:bodyPr>
            <a:spAutoFit/>
          </a:bodyPr>
          <a:lstStyle/>
          <a:p>
            <a:r>
              <a:rPr lang="ja-JP" altLang="en-US" sz="800" dirty="0">
                <a:latin typeface="Meiryo UI" panose="020B0604030504040204" pitchFamily="50" charset="-128"/>
                <a:ea typeface="Meiryo UI" panose="020B0604030504040204" pitchFamily="50" charset="-128"/>
              </a:rPr>
              <a:t>専門家としての発達。キャリアに関わる教員・実践家の養成と訓練を考える</a:t>
            </a:r>
          </a:p>
        </p:txBody>
      </p:sp>
      <p:sp>
        <p:nvSpPr>
          <p:cNvPr id="18" name="正方形/長方形 17"/>
          <p:cNvSpPr/>
          <p:nvPr/>
        </p:nvSpPr>
        <p:spPr>
          <a:xfrm>
            <a:off x="5220072" y="3789040"/>
            <a:ext cx="1795684" cy="215444"/>
          </a:xfrm>
          <a:prstGeom prst="rect">
            <a:avLst/>
          </a:prstGeom>
        </p:spPr>
        <p:txBody>
          <a:bodyPr wrap="none">
            <a:spAutoFit/>
          </a:bodyPr>
          <a:lstStyle/>
          <a:p>
            <a:r>
              <a:rPr lang="ja-JP" altLang="en-US" sz="800" dirty="0">
                <a:latin typeface="Meiryo UI" panose="020B0604030504040204" pitchFamily="50" charset="-128"/>
                <a:ea typeface="Meiryo UI" panose="020B0604030504040204" pitchFamily="50" charset="-128"/>
              </a:rPr>
              <a:t>キャリアの再構築に役立つ好事例を探る</a:t>
            </a:r>
          </a:p>
        </p:txBody>
      </p:sp>
      <p:sp>
        <p:nvSpPr>
          <p:cNvPr id="20" name="正方形/長方形 19"/>
          <p:cNvSpPr/>
          <p:nvPr/>
        </p:nvSpPr>
        <p:spPr>
          <a:xfrm>
            <a:off x="5220072" y="2060848"/>
            <a:ext cx="3528392" cy="19436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039092" y="5198628"/>
            <a:ext cx="5976664"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dirty="0">
                <a:solidFill>
                  <a:schemeClr val="tx1"/>
                </a:solidFill>
                <a:latin typeface="Meiryo UI" panose="020B0604030504040204" pitchFamily="50" charset="-128"/>
                <a:ea typeface="Meiryo UI" panose="020B0604030504040204" pitchFamily="50" charset="-128"/>
              </a:rPr>
              <a:t>提出期限は、日本時間</a:t>
            </a:r>
            <a:r>
              <a:rPr lang="en-US" altLang="ja-JP" dirty="0">
                <a:solidFill>
                  <a:schemeClr val="tx1"/>
                </a:solidFill>
                <a:latin typeface="Meiryo UI" panose="020B0604030504040204" pitchFamily="50" charset="-128"/>
                <a:ea typeface="Meiryo UI" panose="020B0604030504040204" pitchFamily="50" charset="-128"/>
              </a:rPr>
              <a:t>2015</a:t>
            </a:r>
            <a:r>
              <a:rPr lang="ja-JP" altLang="en-US" dirty="0" smtClean="0">
                <a:solidFill>
                  <a:schemeClr val="tx1"/>
                </a:solidFill>
                <a:latin typeface="Meiryo UI" panose="020B0604030504040204" pitchFamily="50" charset="-128"/>
                <a:ea typeface="Meiryo UI" panose="020B0604030504040204" pitchFamily="50" charset="-128"/>
              </a:rPr>
              <a:t>年</a:t>
            </a:r>
            <a:r>
              <a:rPr lang="en-US" altLang="ja-JP" dirty="0" smtClean="0">
                <a:solidFill>
                  <a:schemeClr val="tx1"/>
                </a:solidFill>
                <a:latin typeface="Meiryo UI" panose="020B0604030504040204" pitchFamily="50" charset="-128"/>
                <a:ea typeface="Meiryo UI" panose="020B0604030504040204" pitchFamily="50" charset="-128"/>
              </a:rPr>
              <a:t>2</a:t>
            </a:r>
            <a:r>
              <a:rPr lang="ja-JP" altLang="en-US" dirty="0" smtClean="0">
                <a:solidFill>
                  <a:schemeClr val="tx1"/>
                </a:solidFill>
                <a:latin typeface="Meiryo UI" panose="020B0604030504040204" pitchFamily="50" charset="-128"/>
                <a:ea typeface="Meiryo UI" panose="020B0604030504040204" pitchFamily="50" charset="-128"/>
              </a:rPr>
              <a:t>月</a:t>
            </a:r>
            <a:r>
              <a:rPr lang="en-US" altLang="ja-JP" dirty="0" smtClean="0">
                <a:solidFill>
                  <a:schemeClr val="tx1"/>
                </a:solidFill>
                <a:latin typeface="Meiryo UI" panose="020B0604030504040204" pitchFamily="50" charset="-128"/>
                <a:ea typeface="Meiryo UI" panose="020B0604030504040204" pitchFamily="50" charset="-128"/>
              </a:rPr>
              <a:t>28</a:t>
            </a:r>
            <a:r>
              <a:rPr lang="ja-JP" altLang="en-US" dirty="0" smtClean="0">
                <a:solidFill>
                  <a:schemeClr val="tx1"/>
                </a:solidFill>
                <a:latin typeface="Meiryo UI" panose="020B0604030504040204" pitchFamily="50" charset="-128"/>
                <a:ea typeface="Meiryo UI" panose="020B0604030504040204" pitchFamily="50" charset="-128"/>
              </a:rPr>
              <a:t>日</a:t>
            </a:r>
            <a:r>
              <a:rPr lang="en-US" altLang="ja-JP" dirty="0">
                <a:solidFill>
                  <a:schemeClr val="tx1"/>
                </a:solidFill>
                <a:latin typeface="Meiryo UI" panose="020B0604030504040204" pitchFamily="50" charset="-128"/>
                <a:ea typeface="Meiryo UI" panose="020B0604030504040204" pitchFamily="50" charset="-128"/>
              </a:rPr>
              <a:t>23:59</a:t>
            </a:r>
            <a:r>
              <a:rPr lang="ja-JP" altLang="en-US" dirty="0">
                <a:solidFill>
                  <a:schemeClr val="tx1"/>
                </a:solidFill>
                <a:latin typeface="Meiryo UI" panose="020B0604030504040204" pitchFamily="50" charset="-128"/>
                <a:ea typeface="Meiryo UI" panose="020B0604030504040204" pitchFamily="50" charset="-128"/>
              </a:rPr>
              <a:t>です</a:t>
            </a:r>
          </a:p>
        </p:txBody>
      </p:sp>
      <p:cxnSp>
        <p:nvCxnSpPr>
          <p:cNvPr id="22" name="直線矢印コネクタ 21"/>
          <p:cNvCxnSpPr>
            <a:stCxn id="13" idx="1"/>
          </p:cNvCxnSpPr>
          <p:nvPr/>
        </p:nvCxnSpPr>
        <p:spPr>
          <a:xfrm flipH="1">
            <a:off x="4608004" y="2816642"/>
            <a:ext cx="612068"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flipV="1">
            <a:off x="3995936" y="4105271"/>
            <a:ext cx="1008112" cy="25983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2807804" y="4653136"/>
            <a:ext cx="0" cy="54549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44767" y="1321808"/>
            <a:ext cx="7339601" cy="5457040"/>
          </a:xfrm>
          <a:prstGeom prst="rect">
            <a:avLst/>
          </a:prstGeom>
          <a:noFill/>
          <a:ln w="9525">
            <a:noFill/>
            <a:miter lim="800000"/>
            <a:headEnd/>
            <a:tailEnd/>
          </a:ln>
        </p:spPr>
      </p:pic>
      <p:sp>
        <p:nvSpPr>
          <p:cNvPr id="5" name="正方形/長方形 4"/>
          <p:cNvSpPr/>
          <p:nvPr/>
        </p:nvSpPr>
        <p:spPr>
          <a:xfrm>
            <a:off x="3927005" y="6080522"/>
            <a:ext cx="644995"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824028" y="6189114"/>
            <a:ext cx="4129472" cy="415498"/>
          </a:xfrm>
          <a:prstGeom prst="rect">
            <a:avLst/>
          </a:prstGeom>
          <a:solidFill>
            <a:srgbClr val="FFFFFF">
              <a:alpha val="50196"/>
            </a:srgbClr>
          </a:solidFill>
          <a:ln w="28575">
            <a:solidFill>
              <a:srgbClr val="FF0000"/>
            </a:solidFill>
          </a:ln>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「個人情報の取扱いついて」への</a:t>
            </a:r>
            <a:r>
              <a:rPr kumimoji="1" lang="en-US" altLang="ja-JP" sz="1050" dirty="0" smtClean="0">
                <a:latin typeface="Meiryo UI" panose="020B0604030504040204" pitchFamily="50" charset="-128"/>
                <a:ea typeface="Meiryo UI" panose="020B0604030504040204" pitchFamily="50" charset="-128"/>
              </a:rPr>
              <a:t>”Agree”</a:t>
            </a:r>
            <a:r>
              <a:rPr kumimoji="1" lang="ja-JP" altLang="en-US" sz="1050" dirty="0" smtClean="0">
                <a:latin typeface="Meiryo UI" panose="020B0604030504040204" pitchFamily="50" charset="-128"/>
                <a:ea typeface="Meiryo UI" panose="020B0604030504040204" pitchFamily="50" charset="-128"/>
              </a:rPr>
              <a:t>（同意する）をクリックし</a:t>
            </a:r>
            <a:endParaRPr kumimoji="1" lang="en-US" altLang="ja-JP" sz="1050" dirty="0" smtClean="0">
              <a:latin typeface="Meiryo UI" panose="020B0604030504040204" pitchFamily="50" charset="-128"/>
              <a:ea typeface="Meiryo UI" panose="020B0604030504040204" pitchFamily="50" charset="-128"/>
            </a:endParaRPr>
          </a:p>
          <a:p>
            <a:r>
              <a:rPr kumimoji="1" lang="en-US" altLang="ja-JP" sz="1050" dirty="0" smtClean="0">
                <a:latin typeface="Meiryo UI" panose="020B0604030504040204" pitchFamily="50" charset="-128"/>
                <a:ea typeface="Meiryo UI" panose="020B0604030504040204" pitchFamily="50" charset="-128"/>
              </a:rPr>
              <a:t>”next”</a:t>
            </a:r>
            <a:r>
              <a:rPr kumimoji="1" lang="ja-JP" altLang="en-US" sz="1050" dirty="0" smtClean="0">
                <a:latin typeface="Meiryo UI" panose="020B0604030504040204" pitchFamily="50" charset="-128"/>
                <a:ea typeface="Meiryo UI" panose="020B0604030504040204" pitchFamily="50" charset="-128"/>
              </a:rPr>
              <a:t>（次へ）をクリックしてください</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283968" y="1340768"/>
            <a:ext cx="3688830" cy="338554"/>
          </a:xfrm>
          <a:prstGeom prst="rect">
            <a:avLst/>
          </a:prstGeom>
          <a:noFill/>
          <a:ln w="28575">
            <a:solidFill>
              <a:srgbClr val="FF0000"/>
            </a:solidFill>
          </a:ln>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個人情報</a:t>
            </a:r>
            <a:r>
              <a:rPr lang="ja-JP" altLang="en-US" sz="1600" dirty="0" smtClean="0">
                <a:latin typeface="Meiryo UI" panose="020B0604030504040204" pitchFamily="50" charset="-128"/>
                <a:ea typeface="Meiryo UI" panose="020B0604030504040204" pitchFamily="50" charset="-128"/>
              </a:rPr>
              <a:t>の取扱い</a:t>
            </a:r>
            <a:r>
              <a:rPr kumimoji="1" lang="ja-JP" altLang="en-US" sz="1600" dirty="0" smtClean="0">
                <a:latin typeface="Meiryo UI" panose="020B0604030504040204" pitchFamily="50" charset="-128"/>
                <a:ea typeface="Meiryo UI" panose="020B0604030504040204" pitchFamily="50" charset="-128"/>
              </a:rPr>
              <a:t>について、</a:t>
            </a:r>
            <a:r>
              <a:rPr lang="ja-JP" altLang="en-US" sz="1600" dirty="0">
                <a:latin typeface="Meiryo UI" panose="020B0604030504040204" pitchFamily="50" charset="-128"/>
                <a:ea typeface="Meiryo UI" panose="020B0604030504040204" pitchFamily="50" charset="-128"/>
              </a:rPr>
              <a:t>ご確認</a:t>
            </a:r>
            <a:r>
              <a:rPr kumimoji="1" lang="ja-JP" altLang="en-US" sz="1600" dirty="0" smtClean="0">
                <a:latin typeface="Meiryo UI" panose="020B0604030504040204" pitchFamily="50" charset="-128"/>
                <a:ea typeface="Meiryo UI" panose="020B0604030504040204" pitchFamily="50" charset="-128"/>
              </a:rPr>
              <a:t>ください</a:t>
            </a:r>
            <a:endParaRPr kumimoji="1" lang="ja-JP" altLang="en-US" sz="1600" dirty="0">
              <a:latin typeface="Meiryo UI" panose="020B0604030504040204" pitchFamily="50" charset="-128"/>
              <a:ea typeface="Meiryo UI" panose="020B0604030504040204" pitchFamily="50" charset="-128"/>
            </a:endParaRPr>
          </a:p>
        </p:txBody>
      </p:sp>
      <p:sp>
        <p:nvSpPr>
          <p:cNvPr id="8" name="正方形/長方形 7"/>
          <p:cNvSpPr/>
          <p:nvPr/>
        </p:nvSpPr>
        <p:spPr>
          <a:xfrm>
            <a:off x="3504704" y="1808768"/>
            <a:ext cx="5436096" cy="2844368"/>
          </a:xfrm>
          <a:prstGeom prst="rect">
            <a:avLst/>
          </a:prstGeom>
          <a:solidFill>
            <a:srgbClr val="FFFFFF">
              <a:alpha val="85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en-US" altLang="ja-JP" sz="1100" dirty="0" smtClean="0">
                <a:solidFill>
                  <a:schemeClr val="tx1"/>
                </a:solidFill>
                <a:latin typeface="Meiryo UI" panose="020B0604030504040204" pitchFamily="50" charset="-128"/>
                <a:ea typeface="Meiryo UI" panose="020B0604030504040204" pitchFamily="50" charset="-128"/>
              </a:rPr>
              <a:t>IAEVG</a:t>
            </a:r>
            <a:r>
              <a:rPr lang="ja-JP" altLang="en-US" sz="1100" dirty="0">
                <a:solidFill>
                  <a:schemeClr val="tx1"/>
                </a:solidFill>
                <a:latin typeface="Meiryo UI" panose="020B0604030504040204" pitchFamily="50" charset="-128"/>
                <a:ea typeface="Meiryo UI" panose="020B0604030504040204" pitchFamily="50" charset="-128"/>
              </a:rPr>
              <a:t>準備委員会は、「個人情報の保護に関する法律」に基づき論文投稿者の個人情報を以下のようにお取扱いし、保護に努めております</a:t>
            </a:r>
            <a:r>
              <a:rPr lang="ja-JP" altLang="en-US" sz="1100" dirty="0" smtClean="0">
                <a:solidFill>
                  <a:schemeClr val="tx1"/>
                </a:solidFill>
                <a:latin typeface="Meiryo UI" panose="020B0604030504040204" pitchFamily="50" charset="-128"/>
                <a:ea typeface="Meiryo UI" panose="020B0604030504040204" pitchFamily="50" charset="-128"/>
              </a:rPr>
              <a:t>。予め</a:t>
            </a:r>
            <a:r>
              <a:rPr lang="ja-JP" altLang="en-US" sz="1100" dirty="0">
                <a:solidFill>
                  <a:schemeClr val="tx1"/>
                </a:solidFill>
                <a:latin typeface="Meiryo UI" panose="020B0604030504040204" pitchFamily="50" charset="-128"/>
                <a:ea typeface="Meiryo UI" panose="020B0604030504040204" pitchFamily="50" charset="-128"/>
              </a:rPr>
              <a:t>これらをご了承の上、個人情報を</a:t>
            </a:r>
            <a:r>
              <a:rPr lang="ja-JP" altLang="en-US" sz="1100" dirty="0" smtClean="0">
                <a:solidFill>
                  <a:schemeClr val="tx1"/>
                </a:solidFill>
                <a:latin typeface="Meiryo UI" panose="020B0604030504040204" pitchFamily="50" charset="-128"/>
                <a:ea typeface="Meiryo UI" panose="020B0604030504040204" pitchFamily="50" charset="-128"/>
              </a:rPr>
              <a:t>ご提供</a:t>
            </a:r>
            <a:r>
              <a:rPr lang="ja-JP" altLang="en-US" sz="1100" dirty="0">
                <a:solidFill>
                  <a:schemeClr val="tx1"/>
                </a:solidFill>
                <a:latin typeface="Meiryo UI" panose="020B0604030504040204" pitchFamily="50" charset="-128"/>
                <a:ea typeface="Meiryo UI" panose="020B0604030504040204" pitchFamily="50" charset="-128"/>
              </a:rPr>
              <a:t>下さい</a:t>
            </a:r>
            <a:r>
              <a:rPr lang="ja-JP" altLang="en-US" sz="1100" dirty="0" smtClean="0">
                <a:solidFill>
                  <a:schemeClr val="tx1"/>
                </a:solidFill>
                <a:latin typeface="Meiryo UI" panose="020B0604030504040204" pitchFamily="50" charset="-128"/>
                <a:ea typeface="Meiryo UI" panose="020B0604030504040204" pitchFamily="50" charset="-128"/>
              </a:rPr>
              <a:t>ます</a:t>
            </a:r>
            <a:r>
              <a:rPr lang="ja-JP" altLang="en-US" sz="1100" dirty="0">
                <a:solidFill>
                  <a:schemeClr val="tx1"/>
                </a:solidFill>
                <a:latin typeface="Meiryo UI" panose="020B0604030504040204" pitchFamily="50" charset="-128"/>
                <a:ea typeface="Meiryo UI" panose="020B0604030504040204" pitchFamily="50" charset="-128"/>
              </a:rPr>
              <a:t>ようお願いいたします。 </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rPr>
              <a:t>準備委員会</a:t>
            </a:r>
            <a:r>
              <a:rPr lang="ja-JP" altLang="en-US" sz="1100" dirty="0">
                <a:solidFill>
                  <a:schemeClr val="tx1"/>
                </a:solidFill>
                <a:latin typeface="Meiryo UI" panose="020B0604030504040204" pitchFamily="50" charset="-128"/>
                <a:ea typeface="Meiryo UI" panose="020B0604030504040204" pitchFamily="50" charset="-128"/>
              </a:rPr>
              <a:t>が本フォームで個人を特定する情報（個人情報）を収集するのは</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2015 IAEVG International Conference(</a:t>
            </a:r>
            <a:r>
              <a:rPr lang="ja-JP" altLang="en-US" sz="1100" dirty="0">
                <a:solidFill>
                  <a:schemeClr val="tx1"/>
                </a:solidFill>
                <a:latin typeface="Meiryo UI" panose="020B0604030504040204" pitchFamily="50" charset="-128"/>
                <a:ea typeface="Meiryo UI" panose="020B0604030504040204" pitchFamily="50" charset="-128"/>
              </a:rPr>
              <a:t>以下学会</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に</a:t>
            </a:r>
            <a:r>
              <a:rPr lang="ja-JP" altLang="en-US" sz="1100" dirty="0">
                <a:solidFill>
                  <a:schemeClr val="tx1"/>
                </a:solidFill>
                <a:latin typeface="Meiryo UI" panose="020B0604030504040204" pitchFamily="50" charset="-128"/>
                <a:ea typeface="Meiryo UI" panose="020B0604030504040204" pitchFamily="50" charset="-128"/>
              </a:rPr>
              <a:t>論文投稿いただく場合に限ります</a:t>
            </a:r>
            <a:r>
              <a:rPr lang="ja-JP" altLang="en-US" sz="1100" dirty="0" smtClean="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ご本人</a:t>
            </a:r>
            <a:r>
              <a:rPr lang="ja-JP" altLang="en-US" sz="1100" dirty="0">
                <a:solidFill>
                  <a:schemeClr val="tx1"/>
                </a:solidFill>
                <a:latin typeface="Meiryo UI" panose="020B0604030504040204" pitchFamily="50" charset="-128"/>
                <a:ea typeface="Meiryo UI" panose="020B0604030504040204" pitchFamily="50" charset="-128"/>
              </a:rPr>
              <a:t>が容易に認識できない方法による取得を行うことはございません</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rPr>
              <a:t>お預かり</a:t>
            </a:r>
            <a:r>
              <a:rPr lang="ja-JP" altLang="en-US" sz="1100" dirty="0">
                <a:solidFill>
                  <a:schemeClr val="tx1"/>
                </a:solidFill>
                <a:latin typeface="Meiryo UI" panose="020B0604030504040204" pitchFamily="50" charset="-128"/>
                <a:ea typeface="Meiryo UI" panose="020B0604030504040204" pitchFamily="50" charset="-128"/>
              </a:rPr>
              <a:t>した個人情報は学会</a:t>
            </a:r>
            <a:r>
              <a:rPr lang="ja-JP" altLang="en-US" sz="1100" dirty="0" smtClean="0">
                <a:solidFill>
                  <a:schemeClr val="tx1"/>
                </a:solidFill>
                <a:latin typeface="Meiryo UI" panose="020B0604030504040204" pitchFamily="50" charset="-128"/>
                <a:ea typeface="Meiryo UI" panose="020B0604030504040204" pitchFamily="50" charset="-128"/>
              </a:rPr>
              <a:t>運営</a:t>
            </a:r>
            <a:r>
              <a:rPr lang="ja-JP" altLang="en-US" sz="1100" dirty="0">
                <a:solidFill>
                  <a:schemeClr val="tx1"/>
                </a:solidFill>
                <a:latin typeface="Meiryo UI" panose="020B0604030504040204" pitchFamily="50" charset="-128"/>
                <a:ea typeface="Meiryo UI" panose="020B0604030504040204" pitchFamily="50" charset="-128"/>
              </a:rPr>
              <a:t>および、</a:t>
            </a:r>
            <a:r>
              <a:rPr lang="ja-JP" altLang="en-US" sz="1100" dirty="0" smtClean="0">
                <a:solidFill>
                  <a:schemeClr val="tx1"/>
                </a:solidFill>
                <a:latin typeface="Meiryo UI" panose="020B0604030504040204" pitchFamily="50" charset="-128"/>
                <a:ea typeface="Meiryo UI" panose="020B0604030504040204" pitchFamily="50" charset="-128"/>
              </a:rPr>
              <a:t>お問合せ対応やご投稿者に対しての当学会</a:t>
            </a:r>
            <a:r>
              <a:rPr lang="ja-JP" altLang="en-US" sz="1100" dirty="0">
                <a:solidFill>
                  <a:schemeClr val="tx1"/>
                </a:solidFill>
                <a:latin typeface="Meiryo UI" panose="020B0604030504040204" pitchFamily="50" charset="-128"/>
                <a:ea typeface="Meiryo UI" panose="020B0604030504040204" pitchFamily="50" charset="-128"/>
              </a:rPr>
              <a:t>および関連学会に関する</a:t>
            </a:r>
            <a:r>
              <a:rPr lang="ja-JP" altLang="en-US" sz="1100" dirty="0" smtClean="0">
                <a:solidFill>
                  <a:schemeClr val="tx1"/>
                </a:solidFill>
                <a:latin typeface="Meiryo UI" panose="020B0604030504040204" pitchFamily="50" charset="-128"/>
                <a:ea typeface="Meiryo UI" panose="020B0604030504040204" pitchFamily="50" charset="-128"/>
              </a:rPr>
              <a:t>ご連絡の</a:t>
            </a:r>
            <a:r>
              <a:rPr lang="ja-JP" altLang="en-US" sz="1100" dirty="0">
                <a:solidFill>
                  <a:schemeClr val="tx1"/>
                </a:solidFill>
                <a:latin typeface="Meiryo UI" panose="020B0604030504040204" pitchFamily="50" charset="-128"/>
                <a:ea typeface="Meiryo UI" panose="020B0604030504040204" pitchFamily="50" charset="-128"/>
              </a:rPr>
              <a:t>目的で使用いたします。ご参加者の承諾を得ない限り</a:t>
            </a:r>
            <a:r>
              <a:rPr lang="ja-JP" altLang="en-US" sz="1100" dirty="0" smtClean="0">
                <a:solidFill>
                  <a:schemeClr val="tx1"/>
                </a:solidFill>
                <a:latin typeface="Meiryo UI" panose="020B0604030504040204" pitchFamily="50" charset="-128"/>
                <a:ea typeface="Meiryo UI" panose="020B0604030504040204" pitchFamily="50" charset="-128"/>
              </a:rPr>
              <a:t>、この</a:t>
            </a:r>
            <a:r>
              <a:rPr lang="ja-JP" altLang="en-US" sz="1100" dirty="0">
                <a:solidFill>
                  <a:schemeClr val="tx1"/>
                </a:solidFill>
                <a:latin typeface="Meiryo UI" panose="020B0604030504040204" pitchFamily="50" charset="-128"/>
                <a:ea typeface="Meiryo UI" panose="020B0604030504040204" pitchFamily="50" charset="-128"/>
              </a:rPr>
              <a:t>目的以外には使用いたしません</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rPr>
              <a:t>なお、当学会運営</a:t>
            </a:r>
            <a:r>
              <a:rPr lang="ja-JP" altLang="en-US" sz="1100" dirty="0">
                <a:solidFill>
                  <a:schemeClr val="tx1"/>
                </a:solidFill>
                <a:latin typeface="Meiryo UI" panose="020B0604030504040204" pitchFamily="50" charset="-128"/>
                <a:ea typeface="Meiryo UI" panose="020B0604030504040204" pitchFamily="50" charset="-128"/>
              </a:rPr>
              <a:t>業務を円滑に進めるために</a:t>
            </a:r>
            <a:r>
              <a:rPr lang="ja-JP" altLang="en-US" sz="1100" dirty="0" smtClean="0">
                <a:solidFill>
                  <a:schemeClr val="tx1"/>
                </a:solidFill>
                <a:latin typeface="Meiryo UI" panose="020B0604030504040204" pitchFamily="50" charset="-128"/>
                <a:ea typeface="Meiryo UI" panose="020B0604030504040204" pitchFamily="50" charset="-128"/>
              </a:rPr>
              <a:t>、</a:t>
            </a:r>
            <a:r>
              <a:rPr lang="en-US" altLang="ja-JP" sz="1100" dirty="0" smtClean="0">
                <a:solidFill>
                  <a:schemeClr val="tx1"/>
                </a:solidFill>
                <a:latin typeface="Meiryo UI" panose="020B0604030504040204" pitchFamily="50" charset="-128"/>
                <a:ea typeface="Meiryo UI" panose="020B0604030504040204" pitchFamily="50" charset="-128"/>
              </a:rPr>
              <a:t>IAEVG</a:t>
            </a:r>
            <a:r>
              <a:rPr lang="ja-JP" altLang="en-US" sz="1100" dirty="0" smtClean="0">
                <a:solidFill>
                  <a:schemeClr val="tx1"/>
                </a:solidFill>
                <a:latin typeface="Meiryo UI" panose="020B0604030504040204" pitchFamily="50" charset="-128"/>
                <a:ea typeface="Meiryo UI" panose="020B0604030504040204" pitchFamily="50" charset="-128"/>
              </a:rPr>
              <a:t>準備委員会は個人</a:t>
            </a:r>
            <a:r>
              <a:rPr lang="ja-JP" altLang="en-US" sz="1100" dirty="0">
                <a:solidFill>
                  <a:schemeClr val="tx1"/>
                </a:solidFill>
                <a:latin typeface="Meiryo UI" panose="020B0604030504040204" pitchFamily="50" charset="-128"/>
                <a:ea typeface="Meiryo UI" panose="020B0604030504040204" pitchFamily="50" charset="-128"/>
              </a:rPr>
              <a:t>情報の保護と守秘義務に</a:t>
            </a:r>
            <a:r>
              <a:rPr lang="ja-JP" altLang="en-US" sz="1100" dirty="0" smtClean="0">
                <a:solidFill>
                  <a:schemeClr val="tx1"/>
                </a:solidFill>
                <a:latin typeface="Meiryo UI" panose="020B0604030504040204" pitchFamily="50" charset="-128"/>
                <a:ea typeface="Meiryo UI" panose="020B0604030504040204" pitchFamily="50" charset="-128"/>
              </a:rPr>
              <a:t>ついて締結</a:t>
            </a:r>
            <a:r>
              <a:rPr lang="ja-JP" altLang="en-US" sz="1100" dirty="0">
                <a:solidFill>
                  <a:schemeClr val="tx1"/>
                </a:solidFill>
                <a:latin typeface="Meiryo UI" panose="020B0604030504040204" pitchFamily="50" charset="-128"/>
                <a:ea typeface="Meiryo UI" panose="020B0604030504040204" pitchFamily="50" charset="-128"/>
              </a:rPr>
              <a:t>した下記の会社に委託しています</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rPr>
              <a:t>ご本人</a:t>
            </a:r>
            <a:r>
              <a:rPr lang="ja-JP" altLang="en-US" sz="1100" dirty="0">
                <a:solidFill>
                  <a:schemeClr val="tx1"/>
                </a:solidFill>
                <a:latin typeface="Meiryo UI" panose="020B0604030504040204" pitchFamily="50" charset="-128"/>
                <a:ea typeface="Meiryo UI" panose="020B0604030504040204" pitchFamily="50" charset="-128"/>
              </a:rPr>
              <a:t>からの、開示、内容の訂正、追加又は削除、利用目的の通知、利用の停止、消去及び第三者への提供の停止のお求めにはすみやかに対応</a:t>
            </a:r>
            <a:r>
              <a:rPr lang="ja-JP" altLang="en-US" sz="1100" dirty="0" smtClean="0">
                <a:solidFill>
                  <a:schemeClr val="tx1"/>
                </a:solidFill>
                <a:latin typeface="Meiryo UI" panose="020B0604030504040204" pitchFamily="50" charset="-128"/>
                <a:ea typeface="Meiryo UI" panose="020B0604030504040204" pitchFamily="50" charset="-128"/>
              </a:rPr>
              <a:t>いたします。　学会運営事務局まで</a:t>
            </a:r>
            <a:r>
              <a:rPr lang="ja-JP" altLang="en-US" sz="1100" dirty="0">
                <a:solidFill>
                  <a:schemeClr val="tx1"/>
                </a:solidFill>
                <a:latin typeface="Meiryo UI" panose="020B0604030504040204" pitchFamily="50" charset="-128"/>
                <a:ea typeface="Meiryo UI" panose="020B0604030504040204" pitchFamily="50" charset="-128"/>
              </a:rPr>
              <a:t>ご連絡ください。 </a:t>
            </a:r>
          </a:p>
          <a:p>
            <a:pPr marL="171450" indent="-171450">
              <a:buFont typeface="Arial" panose="020B0604020202020204" pitchFamily="34" charset="0"/>
              <a:buChar char="•"/>
            </a:pPr>
            <a:r>
              <a:rPr lang="ja-JP" altLang="en-US" sz="1100" dirty="0" smtClean="0">
                <a:solidFill>
                  <a:schemeClr val="tx1"/>
                </a:solidFill>
                <a:latin typeface="Meiryo UI" panose="020B0604030504040204" pitchFamily="50" charset="-128"/>
                <a:ea typeface="Meiryo UI" panose="020B0604030504040204" pitchFamily="50" charset="-128"/>
              </a:rPr>
              <a:t>個人</a:t>
            </a:r>
            <a:r>
              <a:rPr lang="ja-JP" altLang="en-US" sz="1100" dirty="0">
                <a:solidFill>
                  <a:schemeClr val="tx1"/>
                </a:solidFill>
                <a:latin typeface="Meiryo UI" panose="020B0604030504040204" pitchFamily="50" charset="-128"/>
                <a:ea typeface="Meiryo UI" panose="020B0604030504040204" pitchFamily="50" charset="-128"/>
              </a:rPr>
              <a:t>情報の提供は任意ですが、個人情報の提供がなされない場合</a:t>
            </a:r>
            <a:r>
              <a:rPr lang="ja-JP" altLang="en-US" sz="1100" dirty="0" smtClean="0">
                <a:solidFill>
                  <a:schemeClr val="tx1"/>
                </a:solidFill>
                <a:latin typeface="Meiryo UI" panose="020B0604030504040204" pitchFamily="50" charset="-128"/>
                <a:ea typeface="Meiryo UI" panose="020B0604030504040204" pitchFamily="50" charset="-128"/>
              </a:rPr>
              <a:t>は当学会に</a:t>
            </a:r>
            <a:r>
              <a:rPr lang="ja-JP" altLang="en-US" sz="1100" dirty="0">
                <a:solidFill>
                  <a:schemeClr val="tx1"/>
                </a:solidFill>
                <a:latin typeface="Meiryo UI" panose="020B0604030504040204" pitchFamily="50" charset="-128"/>
                <a:ea typeface="Meiryo UI" panose="020B0604030504040204" pitchFamily="50" charset="-128"/>
              </a:rPr>
              <a:t>ご投稿いただくことが出来ませんのでご了承ください。 </a:t>
            </a:r>
          </a:p>
        </p:txBody>
      </p:sp>
      <p:pic>
        <p:nvPicPr>
          <p:cNvPr id="11" name="____label____17" descr="358A984C-E927-4834-A1F4-9582BAE89002.png"/>
          <p:cNvPicPr>
            <a:picLocks/>
          </p:cNvPicPr>
          <p:nvPr/>
        </p:nvPicPr>
        <p:blipFill>
          <a:blip r:embed="rId3"/>
          <a:stretch>
            <a:fillRect/>
          </a:stretch>
        </p:blipFill>
        <p:spPr>
          <a:xfrm>
            <a:off x="8940800" y="190500"/>
            <a:ext cx="12700" cy="12700"/>
          </a:xfrm>
          <a:prstGeom prst="rect">
            <a:avLst/>
          </a:prstGeom>
        </p:spPr>
      </p:pic>
      <p:sp>
        <p:nvSpPr>
          <p:cNvPr id="9" name="タイトル 1"/>
          <p:cNvSpPr>
            <a:spLocks noGrp="1"/>
          </p:cNvSpPr>
          <p:nvPr>
            <p:ph type="title"/>
          </p:nvPr>
        </p:nvSpPr>
        <p:spPr>
          <a:xfrm>
            <a:off x="457200" y="274638"/>
            <a:ext cx="8229600" cy="1143000"/>
          </a:xfrm>
        </p:spPr>
        <p:txBody>
          <a:bodyPr>
            <a:normAutofit/>
          </a:bodyPr>
          <a:lstStyle/>
          <a:p>
            <a:r>
              <a:rPr kumimoji="1" lang="ja-JP" altLang="en-US" dirty="0" smtClean="0"/>
              <a:t>個人情報</a:t>
            </a:r>
            <a:r>
              <a:rPr lang="ja-JP" altLang="en-US" dirty="0" smtClean="0"/>
              <a:t>の取扱い</a:t>
            </a:r>
            <a:r>
              <a:rPr kumimoji="1" lang="ja-JP" altLang="en-US" dirty="0" smtClean="0"/>
              <a:t>について</a:t>
            </a:r>
            <a:endParaRPr kumimoji="1" lang="ja-JP" altLang="en-US" dirty="0"/>
          </a:p>
        </p:txBody>
      </p:sp>
      <p:sp>
        <p:nvSpPr>
          <p:cNvPr id="18" name="正方形/長方形 17"/>
          <p:cNvSpPr/>
          <p:nvPr/>
        </p:nvSpPr>
        <p:spPr>
          <a:xfrm>
            <a:off x="4816635" y="4747212"/>
            <a:ext cx="4099053" cy="1008112"/>
          </a:xfrm>
          <a:prstGeom prst="rect">
            <a:avLst/>
          </a:prstGeom>
          <a:solidFill>
            <a:srgbClr val="FFFFFF">
              <a:alpha val="85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ja-JP" altLang="en-US" sz="1100" dirty="0">
                <a:solidFill>
                  <a:schemeClr val="tx1"/>
                </a:solidFill>
                <a:latin typeface="Meiryo UI" panose="020B0604030504040204" pitchFamily="50" charset="-128"/>
                <a:ea typeface="Meiryo UI" panose="020B0604030504040204" pitchFamily="50" charset="-128"/>
              </a:rPr>
              <a:t>学会運営</a:t>
            </a:r>
            <a:r>
              <a:rPr lang="ja-JP" altLang="en-US" sz="1100" dirty="0" smtClean="0">
                <a:solidFill>
                  <a:schemeClr val="tx1"/>
                </a:solidFill>
                <a:latin typeface="Meiryo UI" panose="020B0604030504040204" pitchFamily="50" charset="-128"/>
                <a:ea typeface="Meiryo UI" panose="020B0604030504040204" pitchFamily="50" charset="-128"/>
              </a:rPr>
              <a:t>事務局　個人</a:t>
            </a:r>
            <a:r>
              <a:rPr lang="ja-JP" altLang="en-US" sz="1100" dirty="0">
                <a:solidFill>
                  <a:schemeClr val="tx1"/>
                </a:solidFill>
                <a:latin typeface="Meiryo UI" panose="020B0604030504040204" pitchFamily="50" charset="-128"/>
                <a:ea typeface="Meiryo UI" panose="020B0604030504040204" pitchFamily="50" charset="-128"/>
              </a:rPr>
              <a:t>情報管理者及び</a:t>
            </a:r>
            <a:r>
              <a:rPr lang="ja-JP" altLang="en-US" sz="1100" dirty="0" smtClean="0">
                <a:solidFill>
                  <a:schemeClr val="tx1"/>
                </a:solidFill>
                <a:latin typeface="Meiryo UI" panose="020B0604030504040204" pitchFamily="50" charset="-128"/>
                <a:ea typeface="Meiryo UI" panose="020B0604030504040204" pitchFamily="50" charset="-128"/>
              </a:rPr>
              <a:t>連絡先</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smtClean="0">
                <a:solidFill>
                  <a:schemeClr val="tx1"/>
                </a:solidFill>
                <a:latin typeface="Meiryo UI" panose="020B0604030504040204" pitchFamily="50" charset="-128"/>
                <a:ea typeface="Meiryo UI" panose="020B0604030504040204" pitchFamily="50" charset="-128"/>
              </a:rPr>
              <a:t>　　株式会社</a:t>
            </a:r>
            <a:r>
              <a:rPr lang="en-US" altLang="ja-JP" sz="1100" dirty="0" smtClean="0">
                <a:solidFill>
                  <a:schemeClr val="tx1"/>
                </a:solidFill>
                <a:latin typeface="Meiryo UI" panose="020B0604030504040204" pitchFamily="50" charset="-128"/>
                <a:ea typeface="Meiryo UI" panose="020B0604030504040204" pitchFamily="50" charset="-128"/>
              </a:rPr>
              <a:t>ICS</a:t>
            </a:r>
            <a:r>
              <a:rPr lang="ja-JP" altLang="en-US" sz="1100" dirty="0" smtClean="0">
                <a:solidFill>
                  <a:schemeClr val="tx1"/>
                </a:solidFill>
                <a:latin typeface="Meiryo UI" panose="020B0604030504040204" pitchFamily="50" charset="-128"/>
                <a:ea typeface="Meiryo UI" panose="020B0604030504040204" pitchFamily="50" charset="-128"/>
              </a:rPr>
              <a:t>コンベンションデザイン</a:t>
            </a: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第</a:t>
            </a:r>
            <a:r>
              <a:rPr lang="en-US" altLang="ja-JP" sz="1100" dirty="0" smtClean="0">
                <a:solidFill>
                  <a:schemeClr val="tx1"/>
                </a:solidFill>
                <a:latin typeface="Meiryo UI" panose="020B0604030504040204" pitchFamily="50" charset="-128"/>
                <a:ea typeface="Meiryo UI" panose="020B0604030504040204" pitchFamily="50" charset="-128"/>
              </a:rPr>
              <a:t>4</a:t>
            </a:r>
            <a:r>
              <a:rPr lang="ja-JP" altLang="en-US" sz="1100" dirty="0" smtClean="0">
                <a:solidFill>
                  <a:schemeClr val="tx1"/>
                </a:solidFill>
                <a:latin typeface="Meiryo UI" panose="020B0604030504040204" pitchFamily="50" charset="-128"/>
                <a:ea typeface="Meiryo UI" panose="020B0604030504040204" pitchFamily="50" charset="-128"/>
              </a:rPr>
              <a:t>事業部長</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関　敦</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101-8449</a:t>
            </a:r>
            <a:r>
              <a:rPr lang="ja-JP" altLang="en-US" sz="1100" dirty="0" smtClean="0">
                <a:solidFill>
                  <a:schemeClr val="tx1"/>
                </a:solidFill>
                <a:latin typeface="Meiryo UI" panose="020B0604030504040204" pitchFamily="50" charset="-128"/>
                <a:ea typeface="Meiryo UI" panose="020B0604030504040204" pitchFamily="50" charset="-128"/>
              </a:rPr>
              <a:t>　東京都千代田区猿楽町</a:t>
            </a:r>
            <a:r>
              <a:rPr lang="en-US" altLang="ja-JP" sz="1100" dirty="0" smtClean="0">
                <a:solidFill>
                  <a:schemeClr val="tx1"/>
                </a:solidFill>
                <a:latin typeface="Meiryo UI" panose="020B0604030504040204" pitchFamily="50" charset="-128"/>
                <a:ea typeface="Meiryo UI" panose="020B0604030504040204" pitchFamily="50" charset="-128"/>
              </a:rPr>
              <a:t>1-5-18</a:t>
            </a:r>
            <a:r>
              <a:rPr lang="ja-JP" altLang="en-US" sz="1100" dirty="0" smtClean="0">
                <a:solidFill>
                  <a:schemeClr val="tx1"/>
                </a:solidFill>
                <a:latin typeface="Meiryo UI" panose="020B0604030504040204" pitchFamily="50" charset="-128"/>
                <a:ea typeface="Meiryo UI" panose="020B0604030504040204" pitchFamily="50" charset="-128"/>
              </a:rPr>
              <a:t>千代田ビル</a:t>
            </a:r>
            <a:endParaRPr lang="en-US" altLang="ja-JP" sz="1100" dirty="0" smtClean="0">
              <a:solidFill>
                <a:schemeClr val="tx1"/>
              </a:solidFill>
              <a:latin typeface="Meiryo UI" panose="020B0604030504040204" pitchFamily="50" charset="-128"/>
              <a:ea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T</a:t>
            </a:r>
            <a:r>
              <a:rPr lang="en-US" altLang="ja-JP" sz="1100" dirty="0" smtClean="0">
                <a:solidFill>
                  <a:schemeClr val="tx1"/>
                </a:solidFill>
                <a:latin typeface="Meiryo UI" panose="020B0604030504040204" pitchFamily="50" charset="-128"/>
                <a:ea typeface="Meiryo UI" panose="020B0604030504040204" pitchFamily="50" charset="-128"/>
              </a:rPr>
              <a:t>el: +81-3-3219-3541 (</a:t>
            </a:r>
            <a:r>
              <a:rPr lang="ja-JP" altLang="en-US" sz="1100" dirty="0" smtClean="0">
                <a:solidFill>
                  <a:schemeClr val="tx1"/>
                </a:solidFill>
                <a:latin typeface="Meiryo UI" panose="020B0604030504040204" pitchFamily="50" charset="-128"/>
                <a:ea typeface="Meiryo UI" panose="020B0604030504040204" pitchFamily="50" charset="-128"/>
              </a:rPr>
              <a:t>国内からは</a:t>
            </a:r>
            <a:r>
              <a:rPr lang="en-US" altLang="ja-JP" sz="1100" dirty="0" smtClean="0">
                <a:solidFill>
                  <a:schemeClr val="tx1"/>
                </a:solidFill>
                <a:latin typeface="Meiryo UI" panose="020B0604030504040204" pitchFamily="50" charset="-128"/>
                <a:ea typeface="Meiryo UI" panose="020B0604030504040204" pitchFamily="50" charset="-128"/>
              </a:rPr>
              <a:t>03-3219-3541)</a:t>
            </a:r>
          </a:p>
        </p:txBody>
      </p:sp>
      <p:cxnSp>
        <p:nvCxnSpPr>
          <p:cNvPr id="22" name="カギ線コネクタ 21"/>
          <p:cNvCxnSpPr/>
          <p:nvPr/>
        </p:nvCxnSpPr>
        <p:spPr>
          <a:xfrm>
            <a:off x="1766250" y="3422047"/>
            <a:ext cx="1738454" cy="137063"/>
          </a:xfrm>
          <a:prstGeom prst="bentConnector3">
            <a:avLst>
              <a:gd name="adj1" fmla="val -152"/>
            </a:avLst>
          </a:prstGeom>
          <a:ln w="15875">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41" name="カギ線コネクタ 40"/>
          <p:cNvCxnSpPr/>
          <p:nvPr/>
        </p:nvCxnSpPr>
        <p:spPr>
          <a:xfrm>
            <a:off x="1897169" y="4584604"/>
            <a:ext cx="2919466" cy="284556"/>
          </a:xfrm>
          <a:prstGeom prst="bentConnector3">
            <a:avLst>
              <a:gd name="adj1" fmla="val 105"/>
            </a:avLst>
          </a:prstGeom>
          <a:ln w="15875">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3085" name="角丸四角形 3084"/>
          <p:cNvSpPr/>
          <p:nvPr/>
        </p:nvSpPr>
        <p:spPr>
          <a:xfrm>
            <a:off x="7812360" y="-531440"/>
            <a:ext cx="1728192" cy="36004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ICS</a:t>
            </a:r>
            <a:r>
              <a:rPr kumimoji="1" lang="ja-JP" altLang="en-US" dirty="0" smtClean="0">
                <a:solidFill>
                  <a:srgbClr val="FF0000"/>
                </a:solidFill>
              </a:rPr>
              <a:t>修正</a:t>
            </a:r>
            <a:endParaRPr kumimoji="1" lang="ja-JP" altLang="en-US" dirty="0">
              <a:solidFill>
                <a:srgbClr val="FF0000"/>
              </a:solidFill>
            </a:endParaRPr>
          </a:p>
        </p:txBody>
      </p:sp>
      <p:cxnSp>
        <p:nvCxnSpPr>
          <p:cNvPr id="3" name="直線矢印コネクタ 2"/>
          <p:cNvCxnSpPr>
            <a:stCxn id="6" idx="1"/>
            <a:endCxn id="5" idx="3"/>
          </p:cNvCxnSpPr>
          <p:nvPr/>
        </p:nvCxnSpPr>
        <p:spPr>
          <a:xfrm flipH="1">
            <a:off x="4572000" y="6396863"/>
            <a:ext cx="252028" cy="769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srcRect b="66667"/>
          <a:stretch/>
        </p:blipFill>
        <p:spPr bwMode="auto">
          <a:xfrm>
            <a:off x="229171" y="966738"/>
            <a:ext cx="8829675" cy="1080120"/>
          </a:xfrm>
          <a:prstGeom prst="rect">
            <a:avLst/>
          </a:prstGeom>
          <a:noFill/>
          <a:ln w="9525">
            <a:noFill/>
            <a:miter lim="800000"/>
            <a:headEnd/>
            <a:tailEnd/>
          </a:ln>
        </p:spPr>
      </p:pic>
      <p:pic>
        <p:nvPicPr>
          <p:cNvPr id="7" name="____label____18" descr="358A984C-E927-4834-A1F4-9582BAE89002.png"/>
          <p:cNvPicPr>
            <a:picLocks/>
          </p:cNvPicPr>
          <p:nvPr/>
        </p:nvPicPr>
        <p:blipFill>
          <a:blip r:embed="rId3"/>
          <a:stretch>
            <a:fillRect/>
          </a:stretch>
        </p:blipFill>
        <p:spPr>
          <a:xfrm>
            <a:off x="8940800" y="190500"/>
            <a:ext cx="12700" cy="12700"/>
          </a:xfrm>
          <a:prstGeom prst="rect">
            <a:avLst/>
          </a:prstGeom>
        </p:spPr>
      </p:pic>
      <p:sp>
        <p:nvSpPr>
          <p:cNvPr id="6" name="タイトル 1"/>
          <p:cNvSpPr>
            <a:spLocks noGrp="1"/>
          </p:cNvSpPr>
          <p:nvPr>
            <p:ph type="title"/>
          </p:nvPr>
        </p:nvSpPr>
        <p:spPr>
          <a:xfrm>
            <a:off x="457200" y="-27384"/>
            <a:ext cx="8229600" cy="1143000"/>
          </a:xfrm>
        </p:spPr>
        <p:txBody>
          <a:bodyPr/>
          <a:lstStyle/>
          <a:p>
            <a:r>
              <a:rPr kumimoji="1" lang="ja-JP" altLang="en-US" dirty="0" smtClean="0"/>
              <a:t>投稿フォームのルール</a:t>
            </a:r>
            <a:endParaRPr kumimoji="1" lang="ja-JP" altLang="en-US" dirty="0"/>
          </a:p>
        </p:txBody>
      </p:sp>
      <p:sp>
        <p:nvSpPr>
          <p:cNvPr id="2" name="正方形/長方形 1"/>
          <p:cNvSpPr/>
          <p:nvPr/>
        </p:nvSpPr>
        <p:spPr>
          <a:xfrm>
            <a:off x="201914" y="4797152"/>
            <a:ext cx="8833296" cy="20316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dirty="0">
                <a:solidFill>
                  <a:srgbClr val="FF0000"/>
                </a:solidFill>
                <a:latin typeface="Meiryo UI" panose="020B0604030504040204" pitchFamily="50" charset="-128"/>
                <a:ea typeface="Meiryo UI" panose="020B0604030504040204" pitchFamily="50" charset="-128"/>
              </a:rPr>
              <a:t>提出フォーム共通の制限</a:t>
            </a:r>
            <a:r>
              <a:rPr lang="ja-JP" altLang="en-US" dirty="0" smtClean="0">
                <a:solidFill>
                  <a:srgbClr val="FF0000"/>
                </a:solidFill>
                <a:latin typeface="Meiryo UI" panose="020B0604030504040204" pitchFamily="50" charset="-128"/>
                <a:ea typeface="Meiryo UI" panose="020B0604030504040204" pitchFamily="50" charset="-128"/>
              </a:rPr>
              <a:t>事項（入力</a:t>
            </a:r>
            <a:r>
              <a:rPr lang="ja-JP" altLang="en-US" dirty="0">
                <a:solidFill>
                  <a:srgbClr val="FF0000"/>
                </a:solidFill>
                <a:latin typeface="Meiryo UI" panose="020B0604030504040204" pitchFamily="50" charset="-128"/>
                <a:ea typeface="Meiryo UI" panose="020B0604030504040204" pitchFamily="50" charset="-128"/>
              </a:rPr>
              <a:t>時に</a:t>
            </a:r>
            <a:r>
              <a:rPr lang="ja-JP" altLang="en-US" dirty="0" smtClean="0">
                <a:solidFill>
                  <a:srgbClr val="FF0000"/>
                </a:solidFill>
                <a:latin typeface="Meiryo UI" panose="020B0604030504040204" pitchFamily="50" charset="-128"/>
                <a:ea typeface="Meiryo UI" panose="020B0604030504040204" pitchFamily="50" charset="-128"/>
              </a:rPr>
              <a:t>、</a:t>
            </a:r>
            <a:r>
              <a:rPr lang="ja-JP" altLang="en-US" dirty="0">
                <a:solidFill>
                  <a:srgbClr val="FF0000"/>
                </a:solidFill>
                <a:latin typeface="Meiryo UI" panose="020B0604030504040204" pitchFamily="50" charset="-128"/>
                <a:ea typeface="Meiryo UI" panose="020B0604030504040204" pitchFamily="50" charset="-128"/>
              </a:rPr>
              <a:t>下記</a:t>
            </a:r>
            <a:r>
              <a:rPr lang="ja-JP" altLang="en-US" dirty="0" smtClean="0">
                <a:solidFill>
                  <a:srgbClr val="FF0000"/>
                </a:solidFill>
                <a:latin typeface="Meiryo UI" panose="020B0604030504040204" pitchFamily="50" charset="-128"/>
                <a:ea typeface="Meiryo UI" panose="020B0604030504040204" pitchFamily="50" charset="-128"/>
              </a:rPr>
              <a:t>にご注意ください）</a:t>
            </a:r>
            <a:endParaRPr lang="en-US" altLang="ja-JP" dirty="0">
              <a:solidFill>
                <a:srgbClr val="FF0000"/>
              </a:solidFill>
              <a:latin typeface="Meiryo UI" panose="020B0604030504040204" pitchFamily="50" charset="-128"/>
              <a:ea typeface="Meiryo UI" panose="020B0604030504040204" pitchFamily="50" charset="-128"/>
            </a:endParaRPr>
          </a:p>
          <a:p>
            <a:pPr marL="342900" indent="-342900">
              <a:buAutoNum type="arabicParenBoth"/>
            </a:pPr>
            <a:r>
              <a:rPr lang="en-US" altLang="ja-JP" sz="1400" dirty="0">
                <a:solidFill>
                  <a:schemeClr val="tx1"/>
                </a:solidFill>
                <a:latin typeface="Meiryo UI" panose="020B0604030504040204" pitchFamily="50" charset="-128"/>
                <a:ea typeface="Meiryo UI" panose="020B0604030504040204" pitchFamily="50" charset="-128"/>
              </a:rPr>
              <a:t>“</a:t>
            </a:r>
            <a:r>
              <a:rPr lang="en-US" altLang="ja-JP" sz="1400" dirty="0">
                <a:solidFill>
                  <a:srgbClr val="FF0000"/>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アスタリスク）のある項目は</a:t>
            </a:r>
            <a:r>
              <a:rPr lang="ja-JP" altLang="en-US" sz="1400" dirty="0" smtClean="0">
                <a:solidFill>
                  <a:schemeClr val="tx1"/>
                </a:solidFill>
                <a:latin typeface="Meiryo UI" panose="020B0604030504040204" pitchFamily="50" charset="-128"/>
                <a:ea typeface="Meiryo UI" panose="020B0604030504040204" pitchFamily="50" charset="-128"/>
              </a:rPr>
              <a:t>必ず入力してください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buAutoNum type="arabicParenBoth"/>
            </a:pPr>
            <a:r>
              <a:rPr lang="ja-JP" altLang="en-US" sz="1400" dirty="0">
                <a:solidFill>
                  <a:schemeClr val="tx1"/>
                </a:solidFill>
                <a:latin typeface="Meiryo UI" panose="020B0604030504040204" pitchFamily="50" charset="-128"/>
                <a:ea typeface="Meiryo UI" panose="020B0604030504040204" pitchFamily="50" charset="-128"/>
              </a:rPr>
              <a:t>複数発表したい場合は、</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err="1">
                <a:solidFill>
                  <a:schemeClr val="tx1"/>
                </a:solidFill>
                <a:latin typeface="Meiryo UI" panose="020B0604030504040204" pitchFamily="50" charset="-128"/>
                <a:ea typeface="Meiryo UI" panose="020B0604030504040204" pitchFamily="50" charset="-128"/>
              </a:rPr>
              <a:t>つずつ</a:t>
            </a:r>
            <a:r>
              <a:rPr lang="ja-JP" altLang="en-US" sz="1400" dirty="0">
                <a:solidFill>
                  <a:schemeClr val="tx1"/>
                </a:solidFill>
                <a:latin typeface="Meiryo UI" panose="020B0604030504040204" pitchFamily="50" charset="-128"/>
                <a:ea typeface="Meiryo UI" panose="020B0604030504040204" pitchFamily="50" charset="-128"/>
              </a:rPr>
              <a:t>発表の申込みをしてください。ただし、複数の発表で第一著者となることはできません。</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buAutoNum type="arabicParenBoth"/>
            </a:pPr>
            <a:r>
              <a:rPr lang="ja-JP" altLang="en-US" sz="1400" dirty="0">
                <a:solidFill>
                  <a:schemeClr val="tx1"/>
                </a:solidFill>
                <a:latin typeface="Meiryo UI" panose="020B0604030504040204" pitchFamily="50" charset="-128"/>
                <a:ea typeface="Meiryo UI" panose="020B0604030504040204" pitchFamily="50" charset="-128"/>
              </a:rPr>
              <a:t>全ての単語の先頭文字を大文字にしてください</a:t>
            </a:r>
            <a:endParaRPr lang="en-US" altLang="ja-JP" sz="1400" dirty="0">
              <a:solidFill>
                <a:schemeClr val="tx1"/>
              </a:solidFill>
              <a:latin typeface="Meiryo UI" panose="020B0604030504040204" pitchFamily="50" charset="-128"/>
              <a:ea typeface="Meiryo UI" panose="020B0604030504040204" pitchFamily="50" charset="-128"/>
            </a:endParaRPr>
          </a:p>
          <a:p>
            <a:pPr marL="342900" indent="-342900">
              <a:buFontTx/>
              <a:buAutoNum type="arabicParenBoth"/>
            </a:pPr>
            <a:r>
              <a:rPr lang="en-US" altLang="ja-JP" sz="1400" dirty="0">
                <a:solidFill>
                  <a:schemeClr val="tx1"/>
                </a:solidFill>
                <a:latin typeface="Meiryo UI" panose="020B0604030504040204" pitchFamily="50" charset="-128"/>
                <a:ea typeface="Meiryo UI" panose="020B0604030504040204" pitchFamily="50" charset="-128"/>
              </a:rPr>
              <a:t>ASCII</a:t>
            </a:r>
            <a:r>
              <a:rPr lang="ja-JP" altLang="en-US" sz="1400" dirty="0" smtClean="0">
                <a:solidFill>
                  <a:schemeClr val="tx1"/>
                </a:solidFill>
                <a:latin typeface="Meiryo UI" panose="020B0604030504040204" pitchFamily="50" charset="-128"/>
                <a:ea typeface="Meiryo UI" panose="020B0604030504040204" pitchFamily="50" charset="-128"/>
              </a:rPr>
              <a:t>文字列のみ</a:t>
            </a:r>
            <a:r>
              <a:rPr lang="ja-JP" altLang="en-US" sz="1400" dirty="0">
                <a:solidFill>
                  <a:schemeClr val="tx1"/>
                </a:solidFill>
                <a:latin typeface="Meiryo UI" panose="020B0604030504040204" pitchFamily="50" charset="-128"/>
                <a:ea typeface="Meiryo UI" panose="020B0604030504040204" pitchFamily="50" charset="-128"/>
              </a:rPr>
              <a:t>使用可能</a:t>
            </a:r>
            <a:r>
              <a:rPr lang="ja-JP" altLang="en-US" sz="1400" dirty="0" smtClean="0">
                <a:solidFill>
                  <a:schemeClr val="tx1"/>
                </a:solidFill>
                <a:latin typeface="Meiryo UI" panose="020B0604030504040204" pitchFamily="50" charset="-128"/>
                <a:ea typeface="Meiryo UI" panose="020B0604030504040204" pitchFamily="50" charset="-128"/>
              </a:rPr>
              <a:t>です</a:t>
            </a:r>
            <a:endParaRPr lang="en-US" altLang="ja-JP" sz="1400" dirty="0" smtClean="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英語で使う普通の半角文字のみ使用できます。日本語の文字や全角文字は使用できません</a:t>
            </a:r>
            <a:r>
              <a:rPr lang="en-US" altLang="ja-JP" sz="1400" dirty="0">
                <a:solidFill>
                  <a:schemeClr val="tx1"/>
                </a:solidFill>
                <a:latin typeface="Meiryo UI" panose="020B0604030504040204" pitchFamily="50" charset="-128"/>
                <a:ea typeface="Meiryo UI" panose="020B0604030504040204" pitchFamily="50" charset="-128"/>
              </a:rPr>
              <a:t>)</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smtClean="0">
                <a:solidFill>
                  <a:schemeClr val="tx1"/>
                </a:solidFill>
                <a:latin typeface="Meiryo UI" panose="020B0604030504040204" pitchFamily="50" charset="-128"/>
                <a:ea typeface="Meiryo UI" panose="020B0604030504040204" pitchFamily="50" charset="-128"/>
              </a:rPr>
              <a:t>　　　記号は以下のもののみ</a:t>
            </a:r>
            <a:r>
              <a:rPr lang="ja-JP" altLang="en-US" sz="1400" dirty="0">
                <a:solidFill>
                  <a:schemeClr val="tx1"/>
                </a:solidFill>
                <a:latin typeface="Meiryo UI" panose="020B0604030504040204" pitchFamily="50" charset="-128"/>
                <a:ea typeface="Meiryo UI" panose="020B0604030504040204" pitchFamily="50" charset="-128"/>
              </a:rPr>
              <a:t>使用可能です</a:t>
            </a:r>
            <a:endParaRPr lang="en-US" altLang="ja-JP" sz="1400" dirty="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     </a:t>
            </a:r>
            <a:r>
              <a:rPr lang="pl-PL"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　</a:t>
            </a:r>
            <a:r>
              <a:rPr lang="pl-PL" altLang="ja-JP" sz="1400" dirty="0">
                <a:solidFill>
                  <a:schemeClr val="tx1"/>
                </a:solidFill>
                <a:latin typeface="Meiryo UI" panose="020B0604030504040204" pitchFamily="50" charset="-128"/>
                <a:ea typeface="Meiryo UI" panose="020B0604030504040204" pitchFamily="50" charset="-128"/>
              </a:rPr>
              <a:t>! , “ , # , $ , % , &amp; , ‘ , ( , ) , ~ , * , &lt; , &gt; , ? , _ , - , { , } , + , = , ; , </a:t>
            </a:r>
            <a:r>
              <a:rPr lang="en-US" altLang="ja-JP" sz="1400" dirty="0">
                <a:solidFill>
                  <a:schemeClr val="tx1"/>
                </a:solidFill>
                <a:latin typeface="Meiryo UI" panose="020B0604030504040204" pitchFamily="50" charset="-128"/>
                <a:ea typeface="Meiryo UI" panose="020B0604030504040204" pitchFamily="50" charset="-128"/>
              </a:rPr>
              <a:t>:,</a:t>
            </a:r>
            <a:r>
              <a:rPr lang="pl-PL" altLang="ja-JP" sz="1400" dirty="0">
                <a:solidFill>
                  <a:schemeClr val="tx1"/>
                </a:solidFill>
                <a:latin typeface="Meiryo UI" panose="020B0604030504040204" pitchFamily="50" charset="-128"/>
                <a:ea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endParaRP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809" t="48012" r="19168" b="23996"/>
          <a:stretch/>
        </p:blipFill>
        <p:spPr bwMode="auto">
          <a:xfrm>
            <a:off x="254121" y="2046858"/>
            <a:ext cx="8781089" cy="273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3203848" y="2694985"/>
            <a:ext cx="6102424" cy="369332"/>
          </a:xfrm>
          <a:prstGeom prst="rect">
            <a:avLst/>
          </a:prstGeom>
        </p:spPr>
        <p:txBody>
          <a:bodyPr wrap="square">
            <a:spAutoFit/>
          </a:bodyPr>
          <a:lstStyle/>
          <a:p>
            <a:pPr algn="ctr"/>
            <a:r>
              <a:rPr lang="ja-JP" altLang="en-US" dirty="0">
                <a:solidFill>
                  <a:srgbClr val="FF0000"/>
                </a:solidFill>
                <a:latin typeface="Meiryo UI" panose="020B0604030504040204" pitchFamily="50" charset="-128"/>
                <a:ea typeface="Meiryo UI" panose="020B0604030504040204" pitchFamily="50" charset="-128"/>
              </a:rPr>
              <a:t>提出期限は、日本時間</a:t>
            </a:r>
            <a:r>
              <a:rPr lang="en-US" altLang="ja-JP" dirty="0">
                <a:solidFill>
                  <a:srgbClr val="FF0000"/>
                </a:solidFill>
                <a:latin typeface="Meiryo UI" panose="020B0604030504040204" pitchFamily="50" charset="-128"/>
                <a:ea typeface="Meiryo UI" panose="020B0604030504040204" pitchFamily="50" charset="-128"/>
              </a:rPr>
              <a:t>2015</a:t>
            </a:r>
            <a:r>
              <a:rPr lang="ja-JP" altLang="en-US" dirty="0" smtClean="0">
                <a:solidFill>
                  <a:srgbClr val="FF0000"/>
                </a:solidFill>
                <a:latin typeface="Meiryo UI" panose="020B0604030504040204" pitchFamily="50" charset="-128"/>
                <a:ea typeface="Meiryo UI" panose="020B0604030504040204" pitchFamily="50" charset="-128"/>
              </a:rPr>
              <a:t>年</a:t>
            </a:r>
            <a:r>
              <a:rPr lang="en-US" altLang="ja-JP" dirty="0">
                <a:solidFill>
                  <a:srgbClr val="FF0000"/>
                </a:solidFill>
                <a:latin typeface="Meiryo UI" panose="020B0604030504040204" pitchFamily="50" charset="-128"/>
                <a:ea typeface="Meiryo UI" panose="020B0604030504040204" pitchFamily="50" charset="-128"/>
              </a:rPr>
              <a:t>2</a:t>
            </a:r>
            <a:r>
              <a:rPr lang="ja-JP" altLang="en-US" dirty="0" smtClean="0">
                <a:solidFill>
                  <a:srgbClr val="FF0000"/>
                </a:solidFill>
                <a:latin typeface="Meiryo UI" panose="020B0604030504040204" pitchFamily="50" charset="-128"/>
                <a:ea typeface="Meiryo UI" panose="020B0604030504040204" pitchFamily="50" charset="-128"/>
              </a:rPr>
              <a:t>月</a:t>
            </a:r>
            <a:r>
              <a:rPr lang="en-US" altLang="ja-JP" dirty="0" smtClean="0">
                <a:solidFill>
                  <a:srgbClr val="FF0000"/>
                </a:solidFill>
                <a:latin typeface="Meiryo UI" panose="020B0604030504040204" pitchFamily="50" charset="-128"/>
                <a:ea typeface="Meiryo UI" panose="020B0604030504040204" pitchFamily="50" charset="-128"/>
              </a:rPr>
              <a:t>28</a:t>
            </a:r>
            <a:r>
              <a:rPr lang="ja-JP" altLang="en-US" dirty="0" smtClean="0">
                <a:solidFill>
                  <a:srgbClr val="FF0000"/>
                </a:solidFill>
                <a:latin typeface="Meiryo UI" panose="020B0604030504040204" pitchFamily="50" charset="-128"/>
                <a:ea typeface="Meiryo UI" panose="020B0604030504040204" pitchFamily="50" charset="-128"/>
              </a:rPr>
              <a:t>日</a:t>
            </a:r>
            <a:r>
              <a:rPr lang="en-US" altLang="ja-JP" dirty="0">
                <a:solidFill>
                  <a:srgbClr val="FF0000"/>
                </a:solidFill>
                <a:latin typeface="Meiryo UI" panose="020B0604030504040204" pitchFamily="50" charset="-128"/>
                <a:ea typeface="Meiryo UI" panose="020B0604030504040204" pitchFamily="50" charset="-128"/>
              </a:rPr>
              <a:t>23:59</a:t>
            </a:r>
            <a:r>
              <a:rPr lang="ja-JP" altLang="en-US" dirty="0">
                <a:solidFill>
                  <a:srgbClr val="FF0000"/>
                </a:solidFill>
                <a:latin typeface="Meiryo UI" panose="020B0604030504040204" pitchFamily="50" charset="-128"/>
                <a:ea typeface="Meiryo UI" panose="020B0604030504040204" pitchFamily="50" charset="-128"/>
              </a:rPr>
              <a:t>です</a:t>
            </a:r>
          </a:p>
        </p:txBody>
      </p:sp>
      <p:cxnSp>
        <p:nvCxnSpPr>
          <p:cNvPr id="5" name="直線矢印コネクタ 4"/>
          <p:cNvCxnSpPr/>
          <p:nvPr/>
        </p:nvCxnSpPr>
        <p:spPr>
          <a:xfrm flipH="1" flipV="1">
            <a:off x="3550703" y="2602652"/>
            <a:ext cx="144016" cy="27699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2" idx="0"/>
          </p:cNvCxnSpPr>
          <p:nvPr/>
        </p:nvCxnSpPr>
        <p:spPr>
          <a:xfrm flipV="1">
            <a:off x="4618562" y="4149080"/>
            <a:ext cx="0" cy="64807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96752"/>
            <a:ext cx="642475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lang="ja-JP" altLang="en-US" dirty="0"/>
              <a:t>主</a:t>
            </a:r>
            <a:r>
              <a:rPr kumimoji="1" lang="ja-JP" altLang="en-US" dirty="0" smtClean="0"/>
              <a:t>著者の情報</a:t>
            </a: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414469789"/>
              </p:ext>
            </p:extLst>
          </p:nvPr>
        </p:nvGraphicFramePr>
        <p:xfrm>
          <a:off x="5148064" y="1484783"/>
          <a:ext cx="3672408" cy="5056192"/>
        </p:xfrm>
        <a:graphic>
          <a:graphicData uri="http://schemas.openxmlformats.org/drawingml/2006/table">
            <a:tbl>
              <a:tblPr firstRow="1" bandRow="1"/>
              <a:tblGrid>
                <a:gridCol w="3672408"/>
              </a:tblGrid>
              <a:tr h="224756">
                <a:tc>
                  <a:txBody>
                    <a:bodyPr/>
                    <a:lstStyle/>
                    <a:p>
                      <a:pPr algn="l"/>
                      <a:r>
                        <a:rPr kumimoji="1" lang="ja-JP" altLang="en-US" sz="1100" dirty="0" smtClean="0">
                          <a:latin typeface="Meiryo UI" panose="020B0604030504040204" pitchFamily="50" charset="-128"/>
                          <a:ea typeface="Meiryo UI" panose="020B0604030504040204" pitchFamily="50" charset="-128"/>
                        </a:rPr>
                        <a:t>肩書き　　</a:t>
                      </a:r>
                      <a:r>
                        <a:rPr kumimoji="1" lang="ja-JP" altLang="en-US" sz="900" dirty="0" smtClean="0">
                          <a:latin typeface="Meiryo UI" panose="020B0604030504040204" pitchFamily="50" charset="-128"/>
                          <a:ea typeface="Meiryo UI" panose="020B0604030504040204" pitchFamily="50" charset="-128"/>
                        </a:rPr>
                        <a:t>大学の先生は</a:t>
                      </a:r>
                      <a:r>
                        <a:rPr kumimoji="1" lang="en-US" altLang="ja-JP" sz="900" dirty="0" smtClean="0">
                          <a:latin typeface="Meiryo UI" panose="020B0604030504040204" pitchFamily="50" charset="-128"/>
                          <a:ea typeface="Meiryo UI" panose="020B0604030504040204" pitchFamily="50" charset="-128"/>
                        </a:rPr>
                        <a:t>Prof.</a:t>
                      </a:r>
                      <a:r>
                        <a:rPr kumimoji="1" lang="ja-JP" altLang="en-US" sz="900" dirty="0" smtClean="0">
                          <a:latin typeface="Meiryo UI" panose="020B0604030504040204" pitchFamily="50" charset="-128"/>
                          <a:ea typeface="Meiryo UI" panose="020B0604030504040204" pitchFamily="50" charset="-128"/>
                        </a:rPr>
                        <a:t>　博士号がある方は</a:t>
                      </a:r>
                      <a:r>
                        <a:rPr kumimoji="1" lang="en-US" altLang="ja-JP" sz="900" dirty="0" smtClean="0">
                          <a:latin typeface="Meiryo UI" panose="020B0604030504040204" pitchFamily="50" charset="-128"/>
                          <a:ea typeface="Meiryo UI" panose="020B0604030504040204" pitchFamily="50" charset="-128"/>
                        </a:rPr>
                        <a:t>Dr.</a:t>
                      </a:r>
                    </a:p>
                    <a:p>
                      <a:pPr algn="l"/>
                      <a:r>
                        <a:rPr kumimoji="1" lang="ja-JP" altLang="en-US" sz="900" dirty="0" smtClean="0">
                          <a:latin typeface="Meiryo UI" panose="020B0604030504040204" pitchFamily="50" charset="-128"/>
                          <a:ea typeface="Meiryo UI" panose="020B0604030504040204" pitchFamily="50" charset="-128"/>
                        </a:rPr>
                        <a:t>　　　　　　　　どちらでもない場合、男性は</a:t>
                      </a:r>
                      <a:r>
                        <a:rPr kumimoji="1" lang="en-US" altLang="ja-JP" sz="900" dirty="0" smtClean="0">
                          <a:latin typeface="Meiryo UI" panose="020B0604030504040204" pitchFamily="50" charset="-128"/>
                          <a:ea typeface="Meiryo UI" panose="020B0604030504040204" pitchFamily="50" charset="-128"/>
                        </a:rPr>
                        <a:t>Mr.</a:t>
                      </a:r>
                      <a:r>
                        <a:rPr kumimoji="1" lang="ja-JP" altLang="en-US" sz="900" dirty="0" smtClean="0">
                          <a:latin typeface="Meiryo UI" panose="020B0604030504040204" pitchFamily="50" charset="-128"/>
                          <a:ea typeface="Meiryo UI" panose="020B0604030504040204" pitchFamily="50" charset="-128"/>
                        </a:rPr>
                        <a:t>　女性は</a:t>
                      </a:r>
                      <a:r>
                        <a:rPr kumimoji="1" lang="en-US" altLang="ja-JP" sz="900" dirty="0" smtClean="0">
                          <a:latin typeface="Meiryo UI" panose="020B0604030504040204" pitchFamily="50" charset="-128"/>
                          <a:ea typeface="Meiryo UI" panose="020B0604030504040204" pitchFamily="50" charset="-128"/>
                        </a:rPr>
                        <a:t>Ms.</a:t>
                      </a:r>
                      <a:r>
                        <a:rPr kumimoji="1" lang="ja-JP" altLang="en-US" sz="900" dirty="0" smtClean="0">
                          <a:latin typeface="Meiryo UI" panose="020B0604030504040204" pitchFamily="50" charset="-128"/>
                          <a:ea typeface="Meiryo UI" panose="020B0604030504040204" pitchFamily="50" charset="-128"/>
                        </a:rPr>
                        <a:t>です</a:t>
                      </a:r>
                      <a:endParaRPr kumimoji="1" lang="ja-JP" altLang="en-US" sz="900" b="1" dirty="0">
                        <a:solidFill>
                          <a:sysClr val="windowText" lastClr="000000"/>
                        </a:solidFill>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260400">
                <a:tc>
                  <a:txBody>
                    <a:bodyPr/>
                    <a:lstStyle/>
                    <a:p>
                      <a:pPr algn="l"/>
                      <a:r>
                        <a:rPr kumimoji="1" lang="ja-JP" altLang="en-US" sz="1100" dirty="0" smtClean="0">
                          <a:latin typeface="Meiryo UI" panose="020B0604030504040204" pitchFamily="50" charset="-128"/>
                          <a:ea typeface="Meiryo UI" panose="020B0604030504040204" pitchFamily="50" charset="-128"/>
                        </a:rPr>
                        <a:t>姓</a:t>
                      </a:r>
                      <a:endParaRPr kumimoji="1" lang="ja-JP" altLang="en-US" sz="1100" b="1"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200648">
                <a:tc>
                  <a:txBody>
                    <a:bodyPr/>
                    <a:lstStyle/>
                    <a:p>
                      <a:pPr algn="l"/>
                      <a:r>
                        <a:rPr kumimoji="1" lang="ja-JP" altLang="en-US" sz="1100" dirty="0" smtClean="0">
                          <a:latin typeface="Meiryo UI" panose="020B0604030504040204" pitchFamily="50" charset="-128"/>
                          <a:ea typeface="Meiryo UI" panose="020B0604030504040204" pitchFamily="50" charset="-128"/>
                        </a:rPr>
                        <a:t>名</a:t>
                      </a:r>
                      <a:endParaRPr kumimoji="1" lang="ja-JP" altLang="en-US" sz="1100" b="1"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301560">
                <a:tc>
                  <a:txBody>
                    <a:bodyPr/>
                    <a:lstStyle/>
                    <a:p>
                      <a:pPr algn="l"/>
                      <a:r>
                        <a:rPr kumimoji="1" lang="ja-JP" altLang="en-US" sz="1100" dirty="0" smtClean="0">
                          <a:latin typeface="Meiryo UI" panose="020B0604030504040204" pitchFamily="50" charset="-128"/>
                          <a:ea typeface="Meiryo UI" panose="020B0604030504040204" pitchFamily="50" charset="-128"/>
                        </a:rPr>
                        <a:t>（ミドルネーム）</a:t>
                      </a:r>
                      <a:endParaRPr kumimoji="1" lang="ja-JP" altLang="en-US" sz="1100" b="1"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360040">
                <a:tc>
                  <a:txBody>
                    <a:bodyPr/>
                    <a:lstStyle/>
                    <a:p>
                      <a:pPr algn="l"/>
                      <a:r>
                        <a:rPr kumimoji="1" lang="ja-JP" altLang="en-US" sz="1100" dirty="0" smtClean="0">
                          <a:latin typeface="Meiryo UI" panose="020B0604030504040204" pitchFamily="50" charset="-128"/>
                          <a:ea typeface="Meiryo UI" panose="020B0604030504040204" pitchFamily="50" charset="-128"/>
                        </a:rPr>
                        <a:t>所属</a:t>
                      </a:r>
                      <a:endParaRPr kumimoji="1" lang="ja-JP" altLang="en-US" sz="1100" b="1"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288032">
                <a:tc>
                  <a:txBody>
                    <a:bodyPr/>
                    <a:lstStyle/>
                    <a:p>
                      <a:pPr algn="l"/>
                      <a:r>
                        <a:rPr kumimoji="1" lang="ja-JP" altLang="en-US" sz="1100" dirty="0" smtClean="0">
                          <a:latin typeface="Meiryo UI" panose="020B0604030504040204" pitchFamily="50" charset="-128"/>
                          <a:ea typeface="Meiryo UI" panose="020B0604030504040204" pitchFamily="50" charset="-128"/>
                        </a:rPr>
                        <a:t>部門</a:t>
                      </a:r>
                      <a:endParaRPr kumimoji="1" lang="ja-JP" altLang="en-US" sz="1100" b="1"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260400">
                <a:tc>
                  <a:txBody>
                    <a:bodyPr/>
                    <a:lstStyle/>
                    <a:p>
                      <a:pPr algn="l"/>
                      <a:r>
                        <a:rPr kumimoji="1" lang="ja-JP" altLang="en-US" sz="1100" dirty="0" smtClean="0">
                          <a:latin typeface="Meiryo UI" panose="020B0604030504040204" pitchFamily="50" charset="-128"/>
                          <a:ea typeface="Meiryo UI" panose="020B0604030504040204" pitchFamily="50" charset="-128"/>
                        </a:rPr>
                        <a:t>オフィス</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個人</a:t>
                      </a:r>
                      <a:endParaRPr kumimoji="1" lang="ja-JP" altLang="en-US" sz="1100" b="1"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260400">
                <a:tc>
                  <a:txBody>
                    <a:bodyPr/>
                    <a:lstStyle/>
                    <a:p>
                      <a:pPr algn="l"/>
                      <a:r>
                        <a:rPr kumimoji="1" lang="ja-JP" altLang="en-US" sz="1100" dirty="0" smtClean="0">
                          <a:latin typeface="Meiryo UI" panose="020B0604030504040204" pitchFamily="50" charset="-128"/>
                          <a:ea typeface="Meiryo UI" panose="020B0604030504040204" pitchFamily="50" charset="-128"/>
                        </a:rPr>
                        <a:t>住所</a:t>
                      </a:r>
                      <a:endParaRPr kumimoji="1" lang="ja-JP" altLang="en-US" sz="1100" b="1"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343296">
                <a:tc>
                  <a:txBody>
                    <a:bodyPr/>
                    <a:lstStyle/>
                    <a:p>
                      <a:pPr algn="l"/>
                      <a:r>
                        <a:rPr kumimoji="1" lang="ja-JP" altLang="en-US" sz="1100" dirty="0" smtClean="0">
                          <a:latin typeface="Meiryo UI" panose="020B0604030504040204" pitchFamily="50" charset="-128"/>
                          <a:ea typeface="Meiryo UI" panose="020B0604030504040204" pitchFamily="50" charset="-128"/>
                        </a:rPr>
                        <a:t>都道府県</a:t>
                      </a:r>
                      <a:endParaRPr kumimoji="1" lang="ja-JP" altLang="en-US" sz="1100" b="1"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270872">
                <a:tc>
                  <a:txBody>
                    <a:bodyPr/>
                    <a:lstStyle/>
                    <a:p>
                      <a:pPr algn="l"/>
                      <a:r>
                        <a:rPr kumimoji="1" lang="ja-JP" altLang="en-US" sz="1100" dirty="0" smtClean="0">
                          <a:latin typeface="Meiryo UI" panose="020B0604030504040204" pitchFamily="50" charset="-128"/>
                          <a:ea typeface="Meiryo UI" panose="020B0604030504040204" pitchFamily="50" charset="-128"/>
                        </a:rPr>
                        <a:t>（州／省）</a:t>
                      </a:r>
                      <a:endParaRPr kumimoji="1" lang="en-US" altLang="ja-JP" sz="1100" b="1" dirty="0" smtClean="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377200">
                <a:tc>
                  <a:txBody>
                    <a:bodyPr/>
                    <a:lstStyle/>
                    <a:p>
                      <a:pPr algn="l"/>
                      <a:r>
                        <a:rPr kumimoji="1" lang="ja-JP" altLang="en-US" sz="1100" dirty="0" smtClean="0">
                          <a:latin typeface="Meiryo UI" panose="020B0604030504040204" pitchFamily="50" charset="-128"/>
                          <a:ea typeface="Meiryo UI" panose="020B0604030504040204" pitchFamily="50" charset="-128"/>
                        </a:rPr>
                        <a:t>郵便番号</a:t>
                      </a:r>
                      <a:endParaRPr kumimoji="1" lang="ja-JP" altLang="en-US" sz="1100" b="1"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260400">
                <a:tc>
                  <a:txBody>
                    <a:bodyPr/>
                    <a:lstStyle/>
                    <a:p>
                      <a:pPr algn="l"/>
                      <a:r>
                        <a:rPr kumimoji="1" lang="ja-JP" altLang="en-US" sz="1100" dirty="0" smtClean="0">
                          <a:latin typeface="Meiryo UI" panose="020B0604030504040204" pitchFamily="50" charset="-128"/>
                          <a:ea typeface="Meiryo UI" panose="020B0604030504040204" pitchFamily="50" charset="-128"/>
                        </a:rPr>
                        <a:t>国</a:t>
                      </a:r>
                      <a:endParaRPr kumimoji="1" lang="ja-JP" altLang="en-US" sz="1100" b="1"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373752">
                <a:tc>
                  <a:txBody>
                    <a:bodyPr/>
                    <a:lstStyle/>
                    <a:p>
                      <a:pPr algn="l"/>
                      <a:r>
                        <a:rPr kumimoji="1" lang="ja-JP" altLang="en-US" sz="1100" dirty="0" smtClean="0">
                          <a:latin typeface="Meiryo UI" panose="020B0604030504040204" pitchFamily="50" charset="-128"/>
                          <a:ea typeface="Meiryo UI" panose="020B0604030504040204" pitchFamily="50" charset="-128"/>
                        </a:rPr>
                        <a:t>電話番号　</a:t>
                      </a:r>
                      <a:r>
                        <a:rPr kumimoji="1" lang="en-US" altLang="ja-JP" sz="900" dirty="0" smtClean="0">
                          <a:latin typeface="Meiryo UI" panose="020B0604030504040204" pitchFamily="50" charset="-128"/>
                          <a:ea typeface="Meiryo UI" panose="020B0604030504040204" pitchFamily="50" charset="-128"/>
                        </a:rPr>
                        <a:t>81</a:t>
                      </a:r>
                      <a:r>
                        <a:rPr kumimoji="1" lang="ja-JP" altLang="en-US" sz="900" dirty="0" smtClean="0">
                          <a:latin typeface="Meiryo UI" panose="020B0604030504040204" pitchFamily="50" charset="-128"/>
                          <a:ea typeface="Meiryo UI" panose="020B0604030504040204" pitchFamily="50" charset="-128"/>
                        </a:rPr>
                        <a:t>は日本の国番号です。日本の電話番号は、</a:t>
                      </a:r>
                      <a:endParaRPr kumimoji="1" lang="en-US" altLang="ja-JP" sz="900" dirty="0" smtClean="0">
                        <a:latin typeface="Meiryo UI" panose="020B0604030504040204" pitchFamily="50" charset="-128"/>
                        <a:ea typeface="Meiryo UI" panose="020B0604030504040204" pitchFamily="50" charset="-128"/>
                      </a:endParaRPr>
                    </a:p>
                    <a:p>
                      <a:pPr algn="l"/>
                      <a:r>
                        <a:rPr kumimoji="1" lang="ja-JP" altLang="en-US" sz="900" dirty="0" smtClean="0">
                          <a:latin typeface="Meiryo UI" panose="020B0604030504040204" pitchFamily="50" charset="-128"/>
                          <a:ea typeface="Meiryo UI" panose="020B0604030504040204" pitchFamily="50" charset="-128"/>
                        </a:rPr>
                        <a:t>　　　　　　　　 市外局番から電話番号を書く形でも構いません</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360040">
                <a:tc>
                  <a:txBody>
                    <a:bodyPr/>
                    <a:lstStyle/>
                    <a:p>
                      <a:pPr algn="l"/>
                      <a:r>
                        <a:rPr kumimoji="1" lang="en-US" altLang="ja-JP" sz="1100" dirty="0" smtClean="0">
                          <a:latin typeface="Meiryo UI" panose="020B0604030504040204" pitchFamily="50" charset="-128"/>
                          <a:ea typeface="Meiryo UI" panose="020B0604030504040204" pitchFamily="50" charset="-128"/>
                        </a:rPr>
                        <a:t>FAX</a:t>
                      </a:r>
                      <a:endParaRPr kumimoji="1" lang="ja-JP" altLang="en-US" sz="1100" b="1"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301952">
                <a:tc>
                  <a:txBody>
                    <a:bodyPr/>
                    <a:lstStyle/>
                    <a:p>
                      <a:pPr algn="l"/>
                      <a:r>
                        <a:rPr kumimoji="1" lang="ja-JP" altLang="en-US" sz="1100" dirty="0" smtClean="0">
                          <a:latin typeface="Meiryo UI" panose="020B0604030504040204" pitchFamily="50" charset="-128"/>
                          <a:ea typeface="Meiryo UI" panose="020B0604030504040204" pitchFamily="50" charset="-128"/>
                        </a:rPr>
                        <a:t>メールアドレス</a:t>
                      </a:r>
                      <a:endParaRPr kumimoji="1" lang="ja-JP" altLang="en-US" sz="1100" b="1"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360040">
                <a:tc>
                  <a:txBody>
                    <a:bodyPr/>
                    <a:lstStyle/>
                    <a:p>
                      <a:pPr algn="l"/>
                      <a:r>
                        <a:rPr kumimoji="1" lang="ja-JP" altLang="en-US" sz="1100" dirty="0" smtClean="0">
                          <a:latin typeface="Meiryo UI" panose="020B0604030504040204" pitchFamily="50" charset="-128"/>
                          <a:ea typeface="Meiryo UI" panose="020B0604030504040204" pitchFamily="50" charset="-128"/>
                        </a:rPr>
                        <a:t>メールアドレス（確認）</a:t>
                      </a:r>
                      <a:endParaRPr kumimoji="1" lang="ja-JP" altLang="en-US" sz="1100" b="1"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bl>
          </a:graphicData>
        </a:graphic>
      </p:graphicFrame>
      <p:pic>
        <p:nvPicPr>
          <p:cNvPr id="9" name="____label____19" descr="358A984C-E927-4834-A1F4-9582BAE89002.png"/>
          <p:cNvPicPr>
            <a:picLocks/>
          </p:cNvPicPr>
          <p:nvPr/>
        </p:nvPicPr>
        <p:blipFill>
          <a:blip r:embed="rId4"/>
          <a:stretch>
            <a:fillRect/>
          </a:stretch>
        </p:blipFill>
        <p:spPr>
          <a:xfrm>
            <a:off x="8940800" y="190500"/>
            <a:ext cx="12700" cy="12700"/>
          </a:xfrm>
          <a:prstGeom prst="rect">
            <a:avLst/>
          </a:prstGeom>
        </p:spPr>
      </p:pic>
      <p:cxnSp>
        <p:nvCxnSpPr>
          <p:cNvPr id="5" name="直線矢印コネクタ 4"/>
          <p:cNvCxnSpPr/>
          <p:nvPr/>
        </p:nvCxnSpPr>
        <p:spPr>
          <a:xfrm flipH="1" flipV="1">
            <a:off x="4499992" y="3501008"/>
            <a:ext cx="648072" cy="14401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 y="1890713"/>
            <a:ext cx="7905750" cy="341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発表者の情報</a:t>
            </a:r>
            <a:endParaRPr kumimoji="1" lang="ja-JP" altLang="en-US" dirty="0"/>
          </a:p>
        </p:txBody>
      </p:sp>
      <p:pic>
        <p:nvPicPr>
          <p:cNvPr id="6" name="____label____20" descr="358A984C-E927-4834-A1F4-9582BAE89002.png"/>
          <p:cNvPicPr>
            <a:picLocks/>
          </p:cNvPicPr>
          <p:nvPr/>
        </p:nvPicPr>
        <p:blipFill>
          <a:blip r:embed="rId3"/>
          <a:stretch>
            <a:fillRect/>
          </a:stretch>
        </p:blipFill>
        <p:spPr>
          <a:xfrm>
            <a:off x="8940800" y="190500"/>
            <a:ext cx="12700" cy="12700"/>
          </a:xfrm>
          <a:prstGeom prst="rect">
            <a:avLst/>
          </a:prstGeom>
        </p:spPr>
      </p:pic>
      <p:graphicFrame>
        <p:nvGraphicFramePr>
          <p:cNvPr id="5" name="表 4"/>
          <p:cNvGraphicFramePr>
            <a:graphicFrameLocks noGrp="1"/>
          </p:cNvGraphicFramePr>
          <p:nvPr>
            <p:extLst>
              <p:ext uri="{D42A27DB-BD31-4B8C-83A1-F6EECF244321}">
                <p14:modId xmlns:p14="http://schemas.microsoft.com/office/powerpoint/2010/main" val="2077333442"/>
              </p:ext>
            </p:extLst>
          </p:nvPr>
        </p:nvGraphicFramePr>
        <p:xfrm>
          <a:off x="5580112" y="2263160"/>
          <a:ext cx="3240360" cy="3089488"/>
        </p:xfrm>
        <a:graphic>
          <a:graphicData uri="http://schemas.openxmlformats.org/drawingml/2006/table">
            <a:tbl>
              <a:tblPr firstRow="1" bandRow="1">
                <a:tableStyleId>{2D5ABB26-0587-4C30-8999-92F81FD0307C}</a:tableStyleId>
              </a:tblPr>
              <a:tblGrid>
                <a:gridCol w="3240360"/>
              </a:tblGrid>
              <a:tr h="301744">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肩書き　　</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大学の先生は</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Prof.</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　博士号がある方は</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Dr.</a:t>
                      </a:r>
                    </a:p>
                    <a:p>
                      <a:pPr algn="l"/>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　　　　　　　　どちらでもない場合、男性は</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Mr.</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　女性は</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Ms.</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です</a:t>
                      </a:r>
                      <a:endParaRPr kumimoji="1" lang="ja-JP" altLang="en-US" sz="900" kern="1200" dirty="0">
                        <a:solidFill>
                          <a:schemeClr val="tx1"/>
                        </a:solidFill>
                        <a:latin typeface="Meiryo UI" panose="020B0604030504040204" pitchFamily="50" charset="-128"/>
                        <a:ea typeface="Meiryo UI" panose="020B0604030504040204" pitchFamily="50" charset="-128"/>
                        <a:cs typeface="+mn-cs"/>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360040">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姓</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360040">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名</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288032">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（ミドルネーム）</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360040">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所属</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432048">
                <a:tc>
                  <a:txBody>
                    <a:bodyPr/>
                    <a:lstStyle/>
                    <a:p>
                      <a:pPr marL="0" algn="l" defTabSz="914400" rtl="0" eaLnBrk="1" latinLnBrk="0" hangingPunct="1"/>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電話番号　</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n-cs"/>
                        </a:rPr>
                        <a:t>81</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は日本の国番号です。日本の電話番号は、</a:t>
                      </a:r>
                    </a:p>
                    <a:p>
                      <a:pPr marL="0" algn="l" defTabSz="914400" rtl="0" eaLnBrk="1" latinLnBrk="0" hangingPunct="1"/>
                      <a:r>
                        <a:rPr kumimoji="1" lang="ja-JP" altLang="en-US" sz="900" kern="1200" dirty="0" smtClean="0">
                          <a:solidFill>
                            <a:schemeClr val="tx1"/>
                          </a:solidFill>
                          <a:latin typeface="Meiryo UI" panose="020B0604030504040204" pitchFamily="50" charset="-128"/>
                          <a:ea typeface="Meiryo UI" panose="020B0604030504040204" pitchFamily="50" charset="-128"/>
                          <a:cs typeface="+mn-cs"/>
                        </a:rPr>
                        <a:t>　　　　　　　　  市外局番から電話番号を書く形でも構いません</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432048">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メールアドレス</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445760">
                <a:tc>
                  <a:txBody>
                    <a:bodyPr/>
                    <a:lstStyle/>
                    <a:p>
                      <a:pPr algn="l"/>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メールアドレス（確認）</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bl>
          </a:graphicData>
        </a:graphic>
      </p:graphicFrame>
      <p:cxnSp>
        <p:nvCxnSpPr>
          <p:cNvPr id="9" name="直線矢印コネクタ 8"/>
          <p:cNvCxnSpPr/>
          <p:nvPr/>
        </p:nvCxnSpPr>
        <p:spPr>
          <a:xfrm flipH="1">
            <a:off x="5076056" y="3595960"/>
            <a:ext cx="504056"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04" y="1714500"/>
            <a:ext cx="8425210" cy="409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normAutofit/>
          </a:bodyPr>
          <a:lstStyle/>
          <a:p>
            <a:r>
              <a:rPr lang="ja-JP" altLang="en-US" dirty="0" smtClean="0"/>
              <a:t>共著者の</a:t>
            </a:r>
            <a:r>
              <a:rPr kumimoji="1" lang="ja-JP" altLang="en-US" dirty="0" smtClean="0"/>
              <a:t>概要</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151744816"/>
              </p:ext>
            </p:extLst>
          </p:nvPr>
        </p:nvGraphicFramePr>
        <p:xfrm>
          <a:off x="6012160" y="2132856"/>
          <a:ext cx="2952328" cy="3648200"/>
        </p:xfrm>
        <a:graphic>
          <a:graphicData uri="http://schemas.openxmlformats.org/drawingml/2006/table">
            <a:tbl>
              <a:tblPr firstRow="1" bandRow="1">
                <a:tableStyleId>{2D5ABB26-0587-4C30-8999-92F81FD0307C}</a:tableStyleId>
              </a:tblPr>
              <a:tblGrid>
                <a:gridCol w="2952328"/>
              </a:tblGrid>
              <a:tr h="391348">
                <a:tc>
                  <a:txBody>
                    <a:bodyPr/>
                    <a:lstStyle/>
                    <a:p>
                      <a:r>
                        <a:rPr kumimoji="1" lang="ja-JP" altLang="en-US" sz="1200" dirty="0" smtClean="0">
                          <a:latin typeface="Meiryo UI" panose="020B0604030504040204" pitchFamily="50" charset="-128"/>
                          <a:ea typeface="Meiryo UI" panose="020B0604030504040204" pitchFamily="50" charset="-128"/>
                        </a:rPr>
                        <a:t>共著者の有無</a:t>
                      </a:r>
                      <a:endParaRPr kumimoji="1" lang="ja-JP" altLang="en-US" sz="1200" dirty="0">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544756">
                <a:tc>
                  <a:txBody>
                    <a:bodyPr/>
                    <a:lstStyle/>
                    <a:p>
                      <a:r>
                        <a:rPr kumimoji="1" lang="ja-JP" altLang="en-US" sz="1200" dirty="0" smtClean="0">
                          <a:latin typeface="Meiryo UI" panose="020B0604030504040204" pitchFamily="50" charset="-128"/>
                          <a:ea typeface="Meiryo UI" panose="020B0604030504040204" pitchFamily="50" charset="-128"/>
                        </a:rPr>
                        <a:t>共著者の人数</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solidFill>
                            <a:srgbClr val="FF0000"/>
                          </a:solidFill>
                          <a:latin typeface="Meiryo UI" panose="020B0604030504040204" pitchFamily="50" charset="-128"/>
                          <a:ea typeface="Meiryo UI" panose="020B0604030504040204" pitchFamily="50" charset="-128"/>
                        </a:rPr>
                        <a:t>（発表する著者を含みません）</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r h="2712096">
                <a:tc>
                  <a:txBody>
                    <a:bodyPr/>
                    <a:lstStyle/>
                    <a:p>
                      <a:r>
                        <a:rPr kumimoji="1" lang="ja-JP" altLang="en-US" sz="1200" dirty="0" smtClean="0">
                          <a:latin typeface="Meiryo UI" panose="020B0604030504040204" pitchFamily="50" charset="-128"/>
                          <a:ea typeface="Meiryo UI" panose="020B0604030504040204" pitchFamily="50" charset="-128"/>
                        </a:rPr>
                        <a:t>共著者の所属</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solidFill>
                            <a:srgbClr val="FF0000"/>
                          </a:solidFill>
                          <a:latin typeface="Meiryo UI" panose="020B0604030504040204" pitchFamily="50" charset="-128"/>
                          <a:ea typeface="Meiryo UI" panose="020B0604030504040204" pitchFamily="50" charset="-128"/>
                        </a:rPr>
                        <a:t>（複数ある場合は、それぞれ一行ごとに記入してください）</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solidFill>
                      <a:srgbClr val="FFFFFF">
                        <a:alpha val="85098"/>
                      </a:srgbClr>
                    </a:solidFill>
                  </a:tcPr>
                </a:tc>
              </a:tr>
            </a:tbl>
          </a:graphicData>
        </a:graphic>
      </p:graphicFrame>
      <p:pic>
        <p:nvPicPr>
          <p:cNvPr id="7" name="____label____21" descr="358A984C-E927-4834-A1F4-9582BAE89002.png"/>
          <p:cNvPicPr>
            <a:picLocks/>
          </p:cNvPicPr>
          <p:nvPr/>
        </p:nvPicPr>
        <p:blipFill>
          <a:blip r:embed="rId3"/>
          <a:stretch>
            <a:fillRect/>
          </a:stretch>
        </p:blipFill>
        <p:spPr>
          <a:xfrm>
            <a:off x="8940800" y="190500"/>
            <a:ext cx="12700" cy="12700"/>
          </a:xfrm>
          <a:prstGeom prst="rect">
            <a:avLst/>
          </a:prstGeom>
        </p:spPr>
      </p:pic>
      <p:sp>
        <p:nvSpPr>
          <p:cNvPr id="8" name="角丸四角形 7"/>
          <p:cNvSpPr/>
          <p:nvPr/>
        </p:nvSpPr>
        <p:spPr>
          <a:xfrm>
            <a:off x="7812360" y="-531440"/>
            <a:ext cx="1728192" cy="360040"/>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ICS</a:t>
            </a:r>
            <a:r>
              <a:rPr kumimoji="1" lang="ja-JP" altLang="en-US" dirty="0" smtClean="0">
                <a:solidFill>
                  <a:srgbClr val="FF0000"/>
                </a:solidFill>
              </a:rPr>
              <a:t>修正</a:t>
            </a:r>
            <a:endParaRPr kumimoji="1" lang="ja-JP" altLang="en-US" dirty="0">
              <a:solidFill>
                <a:srgbClr val="FF0000"/>
              </a:solidFill>
            </a:endParaRPr>
          </a:p>
        </p:txBody>
      </p:sp>
      <p:cxnSp>
        <p:nvCxnSpPr>
          <p:cNvPr id="6" name="直線矢印コネクタ 5"/>
          <p:cNvCxnSpPr/>
          <p:nvPr/>
        </p:nvCxnSpPr>
        <p:spPr>
          <a:xfrm flipH="1">
            <a:off x="5076056" y="3068960"/>
            <a:ext cx="936104"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32" y="1412776"/>
            <a:ext cx="8445053" cy="4688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lang="ja-JP" altLang="en-US" dirty="0"/>
              <a:t>共著者</a:t>
            </a:r>
            <a:r>
              <a:rPr lang="ja-JP" altLang="en-US" dirty="0" smtClean="0"/>
              <a:t>の</a:t>
            </a:r>
            <a:r>
              <a:rPr kumimoji="1" lang="ja-JP" altLang="en-US" dirty="0" smtClean="0"/>
              <a:t>情報の入力</a:t>
            </a:r>
            <a:endParaRPr kumimoji="1" lang="ja-JP" altLang="en-US" dirty="0"/>
          </a:p>
        </p:txBody>
      </p:sp>
      <p:sp>
        <p:nvSpPr>
          <p:cNvPr id="6" name="正方形/長方形 5"/>
          <p:cNvSpPr/>
          <p:nvPr/>
        </p:nvSpPr>
        <p:spPr>
          <a:xfrm>
            <a:off x="539552" y="4012828"/>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411760" y="3796804"/>
            <a:ext cx="619268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前ページ</a:t>
            </a:r>
            <a:r>
              <a:rPr lang="ja-JP" altLang="en-US" sz="1400" dirty="0" smtClean="0">
                <a:solidFill>
                  <a:schemeClr val="tx1"/>
                </a:solidFill>
                <a:latin typeface="Meiryo UI" panose="020B0604030504040204" pitchFamily="50" charset="-128"/>
                <a:ea typeface="Meiryo UI" panose="020B0604030504040204" pitchFamily="50" charset="-128"/>
              </a:rPr>
              <a:t>で共著者の</a:t>
            </a:r>
            <a:r>
              <a:rPr lang="ja-JP" altLang="en-US" sz="1400" dirty="0">
                <a:solidFill>
                  <a:schemeClr val="tx1"/>
                </a:solidFill>
                <a:latin typeface="Meiryo UI" panose="020B0604030504040204" pitchFamily="50" charset="-128"/>
                <a:ea typeface="Meiryo UI" panose="020B0604030504040204" pitchFamily="50" charset="-128"/>
              </a:rPr>
              <a:t>人数を必要以上に入力してしまった場合は</a:t>
            </a:r>
            <a:r>
              <a:rPr lang="ja-JP" altLang="en-US" sz="1400" dirty="0" smtClean="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Delete”</a:t>
            </a:r>
            <a:r>
              <a:rPr lang="ja-JP" altLang="en-US" sz="1400" dirty="0">
                <a:solidFill>
                  <a:schemeClr val="tx1"/>
                </a:solidFill>
                <a:latin typeface="Meiryo UI" panose="020B0604030504040204" pitchFamily="50" charset="-128"/>
                <a:ea typeface="Meiryo UI" panose="020B0604030504040204" pitchFamily="50" charset="-128"/>
              </a:rPr>
              <a:t>（削除）にチェックを入れてください</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pic>
        <p:nvPicPr>
          <p:cNvPr id="9" name="____label____22" descr="358A984C-E927-4834-A1F4-9582BAE89002.png"/>
          <p:cNvPicPr>
            <a:picLocks/>
          </p:cNvPicPr>
          <p:nvPr/>
        </p:nvPicPr>
        <p:blipFill>
          <a:blip r:embed="rId3"/>
          <a:stretch>
            <a:fillRect/>
          </a:stretch>
        </p:blipFill>
        <p:spPr>
          <a:xfrm>
            <a:off x="8940800" y="190500"/>
            <a:ext cx="12700" cy="12700"/>
          </a:xfrm>
          <a:prstGeom prst="rect">
            <a:avLst/>
          </a:prstGeom>
        </p:spPr>
      </p:pic>
      <p:cxnSp>
        <p:nvCxnSpPr>
          <p:cNvPr id="5" name="直線矢印コネクタ 4"/>
          <p:cNvCxnSpPr/>
          <p:nvPr/>
        </p:nvCxnSpPr>
        <p:spPr>
          <a:xfrm flipH="1">
            <a:off x="1259632" y="4084836"/>
            <a:ext cx="1152128" cy="7200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51520" y="1340768"/>
            <a:ext cx="6948000" cy="5464473"/>
            <a:chOff x="-1116632" y="1318840"/>
            <a:chExt cx="6948000" cy="5464473"/>
          </a:xfrm>
        </p:grpSpPr>
        <p:pic>
          <p:nvPicPr>
            <p:cNvPr id="9218" name="Picture 2"/>
            <p:cNvPicPr>
              <a:picLocks noChangeAspect="1" noChangeArrowheads="1"/>
            </p:cNvPicPr>
            <p:nvPr/>
          </p:nvPicPr>
          <p:blipFill rotWithShape="1">
            <a:blip r:embed="rId2" cstate="print"/>
            <a:srcRect b="84851"/>
            <a:stretch/>
          </p:blipFill>
          <p:spPr bwMode="auto">
            <a:xfrm>
              <a:off x="-1116632" y="1318840"/>
              <a:ext cx="6903957" cy="814016"/>
            </a:xfrm>
            <a:prstGeom prst="rect">
              <a:avLst/>
            </a:prstGeom>
            <a:noFill/>
            <a:ln w="9525">
              <a:noFill/>
              <a:miter lim="800000"/>
              <a:headEnd/>
              <a:tailEnd/>
            </a:ln>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08" t="35668" r="4833" b="44539"/>
            <a:stretch/>
          </p:blipFill>
          <p:spPr bwMode="auto">
            <a:xfrm>
              <a:off x="-1116632" y="2132856"/>
              <a:ext cx="6948000" cy="149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cstate="print"/>
            <a:srcRect t="40254"/>
            <a:stretch/>
          </p:blipFill>
          <p:spPr bwMode="auto">
            <a:xfrm>
              <a:off x="-1116632" y="3573016"/>
              <a:ext cx="6903957" cy="3210297"/>
            </a:xfrm>
            <a:prstGeom prst="rect">
              <a:avLst/>
            </a:prstGeom>
            <a:noFill/>
            <a:ln w="9525">
              <a:noFill/>
              <a:miter lim="800000"/>
              <a:headEnd/>
              <a:tailEnd/>
            </a:ln>
          </p:spPr>
        </p:pic>
      </p:grpSp>
      <p:sp>
        <p:nvSpPr>
          <p:cNvPr id="2" name="タイトル 1"/>
          <p:cNvSpPr>
            <a:spLocks noGrp="1"/>
          </p:cNvSpPr>
          <p:nvPr>
            <p:ph type="title"/>
          </p:nvPr>
        </p:nvSpPr>
        <p:spPr/>
        <p:txBody>
          <a:bodyPr/>
          <a:lstStyle/>
          <a:p>
            <a:r>
              <a:rPr lang="ja-JP" altLang="en-US" dirty="0" smtClean="0"/>
              <a:t>発表内容</a:t>
            </a:r>
            <a:r>
              <a:rPr lang="ja-JP" altLang="en-US" dirty="0"/>
              <a:t>記入</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285912208"/>
              </p:ext>
            </p:extLst>
          </p:nvPr>
        </p:nvGraphicFramePr>
        <p:xfrm>
          <a:off x="6732241" y="1499278"/>
          <a:ext cx="2304255" cy="5112568"/>
        </p:xfrm>
        <a:graphic>
          <a:graphicData uri="http://schemas.openxmlformats.org/drawingml/2006/table">
            <a:tbl>
              <a:tblPr firstRow="1" bandRow="1">
                <a:tableStyleId>{2D5ABB26-0587-4C30-8999-92F81FD0307C}</a:tableStyleId>
              </a:tblPr>
              <a:tblGrid>
                <a:gridCol w="2304255"/>
              </a:tblGrid>
              <a:tr h="224756">
                <a:tc>
                  <a:txBody>
                    <a:bodyPr/>
                    <a:lstStyle/>
                    <a:p>
                      <a:pPr algn="l"/>
                      <a:r>
                        <a:rPr kumimoji="1" lang="ja-JP" altLang="en-US" sz="1200" dirty="0" smtClean="0">
                          <a:latin typeface="Meiryo UI" panose="020B0604030504040204" pitchFamily="50" charset="-128"/>
                          <a:ea typeface="Meiryo UI" panose="020B0604030504040204" pitchFamily="50" charset="-128"/>
                        </a:rPr>
                        <a:t>発表のタイトル</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alpha val="50196"/>
                      </a:srgbClr>
                    </a:solidFill>
                  </a:tcPr>
                </a:tc>
              </a:tr>
              <a:tr h="373752">
                <a:tc>
                  <a:txBody>
                    <a:bodyPr/>
                    <a:lstStyle/>
                    <a:p>
                      <a:pPr algn="l"/>
                      <a:r>
                        <a:rPr kumimoji="1" lang="ja-JP" altLang="en-US" sz="1200" dirty="0" smtClean="0">
                          <a:latin typeface="Meiryo UI" panose="020B0604030504040204" pitchFamily="50" charset="-128"/>
                          <a:ea typeface="Meiryo UI" panose="020B0604030504040204" pitchFamily="50" charset="-128"/>
                        </a:rPr>
                        <a:t>発表方式</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alpha val="50196"/>
                      </a:srgbClr>
                    </a:solidFill>
                  </a:tcPr>
                </a:tc>
              </a:tr>
              <a:tr h="1152128">
                <a:tc>
                  <a:txBody>
                    <a:bodyPr/>
                    <a:lstStyle/>
                    <a:p>
                      <a:pPr algn="l"/>
                      <a:r>
                        <a:rPr kumimoji="1" lang="ja-JP" altLang="en-US" sz="1200" dirty="0" smtClean="0">
                          <a:latin typeface="Meiryo UI" panose="020B0604030504040204" pitchFamily="50" charset="-128"/>
                          <a:ea typeface="Meiryo UI" panose="020B0604030504040204" pitchFamily="50" charset="-128"/>
                        </a:rPr>
                        <a:t>発表概要</a:t>
                      </a:r>
                      <a:endParaRPr kumimoji="1" lang="en-US" altLang="ja-JP" sz="1200" dirty="0" smtClean="0">
                        <a:latin typeface="Meiryo UI" panose="020B0604030504040204" pitchFamily="50" charset="-128"/>
                        <a:ea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200</a:t>
                      </a:r>
                      <a:r>
                        <a:rPr kumimoji="1" lang="ja-JP" altLang="en-US" sz="1200" b="0" dirty="0" smtClean="0">
                          <a:solidFill>
                            <a:srgbClr val="FF0000"/>
                          </a:solidFill>
                          <a:latin typeface="Meiryo UI" panose="020B0604030504040204" pitchFamily="50" charset="-128"/>
                          <a:ea typeface="Meiryo UI" panose="020B0604030504040204" pitchFamily="50" charset="-128"/>
                        </a:rPr>
                        <a:t>単語</a:t>
                      </a:r>
                      <a:r>
                        <a:rPr kumimoji="1" lang="ja-JP" altLang="en-US" sz="1200" dirty="0" smtClean="0">
                          <a:latin typeface="Meiryo UI" panose="020B0604030504040204" pitchFamily="50" charset="-128"/>
                          <a:ea typeface="Meiryo UI" panose="020B0604030504040204" pitchFamily="50" charset="-128"/>
                        </a:rPr>
                        <a:t>以上</a:t>
                      </a:r>
                      <a:r>
                        <a:rPr kumimoji="1" lang="en-US" altLang="ja-JP" sz="1200" dirty="0" smtClean="0">
                          <a:latin typeface="Meiryo UI" panose="020B0604030504040204" pitchFamily="50" charset="-128"/>
                          <a:ea typeface="Meiryo UI" panose="020B0604030504040204" pitchFamily="50" charset="-128"/>
                        </a:rPr>
                        <a:t>350</a:t>
                      </a:r>
                      <a:r>
                        <a:rPr kumimoji="1" lang="ja-JP" altLang="en-US" sz="1200" b="0" dirty="0" smtClean="0">
                          <a:solidFill>
                            <a:srgbClr val="FF0000"/>
                          </a:solidFill>
                          <a:latin typeface="Meiryo UI" panose="020B0604030504040204" pitchFamily="50" charset="-128"/>
                          <a:ea typeface="Meiryo UI" panose="020B0604030504040204" pitchFamily="50" charset="-128"/>
                        </a:rPr>
                        <a:t>単語</a:t>
                      </a:r>
                      <a:r>
                        <a:rPr kumimoji="1" lang="ja-JP" altLang="en-US" sz="1200" dirty="0" smtClean="0">
                          <a:latin typeface="Meiryo UI" panose="020B0604030504040204" pitchFamily="50" charset="-128"/>
                          <a:ea typeface="Meiryo UI" panose="020B0604030504040204" pitchFamily="50" charset="-128"/>
                        </a:rPr>
                        <a:t>以内でご記入ください）</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alpha val="50196"/>
                      </a:srgbClr>
                    </a:solidFill>
                  </a:tcPr>
                </a:tc>
              </a:tr>
              <a:tr h="576064">
                <a:tc>
                  <a:txBody>
                    <a:bodyPr/>
                    <a:lstStyle/>
                    <a:p>
                      <a:pPr algn="l"/>
                      <a:r>
                        <a:rPr kumimoji="1" lang="ja-JP" altLang="en-US" sz="1200" dirty="0" smtClean="0">
                          <a:latin typeface="Meiryo UI" panose="020B0604030504040204" pitchFamily="50" charset="-128"/>
                          <a:ea typeface="Meiryo UI" panose="020B0604030504040204" pitchFamily="50" charset="-128"/>
                        </a:rPr>
                        <a:t>発表の言語</a:t>
                      </a:r>
                      <a:endParaRPr kumimoji="1" lang="en-US" altLang="ja-JP" sz="1200" dirty="0" smtClean="0">
                        <a:latin typeface="Meiryo UI" panose="020B0604030504040204" pitchFamily="50" charset="-128"/>
                        <a:ea typeface="Meiryo UI" panose="020B0604030504040204" pitchFamily="50" charset="-128"/>
                      </a:endParaRPr>
                    </a:p>
                    <a:p>
                      <a:pPr algn="l"/>
                      <a:r>
                        <a:rPr kumimoji="1" lang="ja-JP" altLang="en-US" sz="1200" dirty="0" smtClean="0">
                          <a:solidFill>
                            <a:srgbClr val="FF0000"/>
                          </a:solidFill>
                          <a:latin typeface="Meiryo UI" panose="020B0604030504040204" pitchFamily="50" charset="-128"/>
                          <a:ea typeface="Meiryo UI" panose="020B0604030504040204" pitchFamily="50" charset="-128"/>
                        </a:rPr>
                        <a:t>（口頭発表は６言語、ポスター</a:t>
                      </a:r>
                      <a:endParaRPr kumimoji="1" lang="en-US" altLang="ja-JP" sz="1200" dirty="0" smtClean="0">
                        <a:solidFill>
                          <a:srgbClr val="FF0000"/>
                        </a:solidFill>
                        <a:latin typeface="Meiryo UI" panose="020B0604030504040204" pitchFamily="50" charset="-128"/>
                        <a:ea typeface="Meiryo UI" panose="020B0604030504040204" pitchFamily="50" charset="-128"/>
                      </a:endParaRPr>
                    </a:p>
                    <a:p>
                      <a:pPr algn="l"/>
                      <a:r>
                        <a:rPr kumimoji="1" lang="ja-JP" altLang="en-US" sz="1200" dirty="0" smtClean="0">
                          <a:solidFill>
                            <a:srgbClr val="FF0000"/>
                          </a:solidFill>
                          <a:latin typeface="Meiryo UI" panose="020B0604030504040204" pitchFamily="50" charset="-128"/>
                          <a:ea typeface="Meiryo UI" panose="020B0604030504040204" pitchFamily="50" charset="-128"/>
                        </a:rPr>
                        <a:t>　発表は英語のみとなります）</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alpha val="50196"/>
                      </a:srgbClr>
                    </a:solidFill>
                  </a:tcPr>
                </a:tc>
              </a:tr>
              <a:tr h="224016">
                <a:tc>
                  <a:txBody>
                    <a:bodyPr/>
                    <a:lstStyle/>
                    <a:p>
                      <a:pPr algn="l"/>
                      <a:r>
                        <a:rPr kumimoji="1" lang="ja-JP" altLang="en-US" sz="1200" dirty="0" smtClean="0">
                          <a:latin typeface="Meiryo UI" panose="020B0604030504040204" pitchFamily="50" charset="-128"/>
                          <a:ea typeface="Meiryo UI" panose="020B0604030504040204" pitchFamily="50" charset="-128"/>
                        </a:rPr>
                        <a:t>発表の分野</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alpha val="50196"/>
                      </a:srgbClr>
                    </a:solidFill>
                  </a:tcPr>
                </a:tc>
              </a:tr>
              <a:tr h="1173832">
                <a:tc>
                  <a:txBody>
                    <a:bodyPr/>
                    <a:lstStyle/>
                    <a:p>
                      <a:pPr algn="l"/>
                      <a:r>
                        <a:rPr kumimoji="1" lang="ja-JP" altLang="en-US" sz="1200" dirty="0" smtClean="0">
                          <a:latin typeface="Meiryo UI" panose="020B0604030504040204" pitchFamily="50" charset="-128"/>
                          <a:ea typeface="Meiryo UI" panose="020B0604030504040204" pitchFamily="50" charset="-128"/>
                        </a:rPr>
                        <a:t>発表に関連するキーワード</a:t>
                      </a:r>
                      <a:endParaRPr kumimoji="1" lang="en-US" altLang="ja-JP" sz="1200" dirty="0" smtClean="0">
                        <a:latin typeface="Meiryo UI" panose="020B0604030504040204" pitchFamily="50" charset="-128"/>
                        <a:ea typeface="Meiryo UI" panose="020B0604030504040204" pitchFamily="50" charset="-128"/>
                      </a:endParaRPr>
                    </a:p>
                    <a:p>
                      <a:pPr algn="l"/>
                      <a:r>
                        <a:rPr kumimoji="1" lang="ja-JP" altLang="en-US" sz="1200" dirty="0" smtClean="0">
                          <a:solidFill>
                            <a:srgbClr val="FF0000"/>
                          </a:solidFill>
                          <a:latin typeface="Meiryo UI" panose="020B0604030504040204" pitchFamily="50" charset="-128"/>
                          <a:ea typeface="Meiryo UI" panose="020B0604030504040204" pitchFamily="50" charset="-128"/>
                        </a:rPr>
                        <a:t>（</a:t>
                      </a:r>
                      <a:r>
                        <a:rPr kumimoji="1" lang="en-US" altLang="ja-JP" sz="1200" dirty="0" smtClean="0">
                          <a:solidFill>
                            <a:srgbClr val="FF0000"/>
                          </a:solidFill>
                          <a:latin typeface="Meiryo UI" panose="020B0604030504040204" pitchFamily="50" charset="-128"/>
                          <a:ea typeface="Meiryo UI" panose="020B0604030504040204" pitchFamily="50" charset="-128"/>
                        </a:rPr>
                        <a:t>5</a:t>
                      </a:r>
                      <a:r>
                        <a:rPr kumimoji="1" lang="ja-JP" altLang="en-US" sz="1200" dirty="0" smtClean="0">
                          <a:solidFill>
                            <a:srgbClr val="FF0000"/>
                          </a:solidFill>
                          <a:latin typeface="Meiryo UI" panose="020B0604030504040204" pitchFamily="50" charset="-128"/>
                          <a:ea typeface="Meiryo UI" panose="020B0604030504040204" pitchFamily="50" charset="-128"/>
                        </a:rPr>
                        <a:t>つ全てご記入ください）</a:t>
                      </a: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alpha val="50196"/>
                      </a:srgbClr>
                    </a:solidFill>
                  </a:tcPr>
                </a:tc>
              </a:tr>
              <a:tr h="1224136">
                <a:tc>
                  <a:txBody>
                    <a:bodyPr/>
                    <a:lstStyle/>
                    <a:p>
                      <a:pPr algn="l"/>
                      <a:r>
                        <a:rPr kumimoji="1" lang="ja-JP" altLang="en-US" sz="1200" dirty="0" smtClean="0">
                          <a:latin typeface="Meiryo UI" panose="020B0604030504040204" pitchFamily="50" charset="-128"/>
                          <a:ea typeface="Meiryo UI" panose="020B0604030504040204" pitchFamily="50" charset="-128"/>
                        </a:rPr>
                        <a:t>参考文献</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FF">
                        <a:alpha val="50196"/>
                      </a:srgbClr>
                    </a:solidFill>
                  </a:tcPr>
                </a:tc>
              </a:tr>
            </a:tbl>
          </a:graphicData>
        </a:graphic>
      </p:graphicFrame>
      <p:pic>
        <p:nvPicPr>
          <p:cNvPr id="7" name="____label____23" descr="358A984C-E927-4834-A1F4-9582BAE89002.png"/>
          <p:cNvPicPr>
            <a:picLocks/>
          </p:cNvPicPr>
          <p:nvPr/>
        </p:nvPicPr>
        <p:blipFill>
          <a:blip r:embed="rId4"/>
          <a:stretch>
            <a:fillRect/>
          </a:stretch>
        </p:blipFill>
        <p:spPr>
          <a:xfrm>
            <a:off x="8940800" y="190500"/>
            <a:ext cx="12700" cy="12700"/>
          </a:xfrm>
          <a:prstGeom prst="rect">
            <a:avLst/>
          </a:prstGeom>
        </p:spPr>
      </p:pic>
      <p:cxnSp>
        <p:nvCxnSpPr>
          <p:cNvPr id="6" name="直線矢印コネクタ 5"/>
          <p:cNvCxnSpPr/>
          <p:nvPr/>
        </p:nvCxnSpPr>
        <p:spPr>
          <a:xfrm flipH="1" flipV="1">
            <a:off x="5940152" y="3441479"/>
            <a:ext cx="792088" cy="40973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819</Words>
  <Application>Microsoft Office PowerPoint</Application>
  <PresentationFormat>画面に合わせる (4:3)</PresentationFormat>
  <Paragraphs>128</Paragraphs>
  <Slides>13</Slides>
  <Notes>1</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投稿までの手順</vt:lpstr>
      <vt:lpstr>発表する分野の確認</vt:lpstr>
      <vt:lpstr>個人情報の取扱いについて</vt:lpstr>
      <vt:lpstr>投稿フォームのルール</vt:lpstr>
      <vt:lpstr>主著者の情報</vt:lpstr>
      <vt:lpstr>発表者の情報</vt:lpstr>
      <vt:lpstr>共著者の概要</vt:lpstr>
      <vt:lpstr>共著者の情報の入力</vt:lpstr>
      <vt:lpstr>発表内容記入</vt:lpstr>
      <vt:lpstr>アンケートの記入</vt:lpstr>
      <vt:lpstr>内容の確認</vt:lpstr>
      <vt:lpstr>登録完了</vt:lpstr>
      <vt:lpstr>PowerPoint プレゼンテーション</vt:lpstr>
    </vt:vector>
  </TitlesOfParts>
  <Company>NRI セキュアテクノロジーズ株式会社</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Megumi</dc:creator>
  <cp:lastModifiedBy>Administrator</cp:lastModifiedBy>
  <cp:revision>73</cp:revision>
  <dcterms:created xsi:type="dcterms:W3CDTF">2014-10-25T21:47:36Z</dcterms:created>
  <dcterms:modified xsi:type="dcterms:W3CDTF">2015-02-13T01:12:06Z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BEL_TABLE_ID">
    <vt:lpwstr>NRISECURE_20110106</vt:lpwstr>
  </property>
  <property fmtid="{D5CDD505-2E9C-101B-9397-08002B2CF9AE}" pid="3" name="LABEL_TABLE_NAME">
    <vt:lpwstr>NRIセキュア</vt:lpwstr>
  </property>
  <property fmtid="{D5CDD505-2E9C-101B-9397-08002B2CF9AE}" pid="4" name="E60852CC-537A-isLabeled">
    <vt:lpwstr>2A000000000002090069734C6162656C65640200000031001000233469071BFFF96FC92FF6271819AE59</vt:lpwstr>
  </property>
  <property fmtid="{D5CDD505-2E9C-101B-9397-08002B2CF9AE}" pid="5" name="E60852CC-537A-image_file">
    <vt:lpwstr>ND07C8R55DBI-0003</vt:lpwstr>
  </property>
  <property fmtid="{D5CDD505-2E9C-101B-9397-08002B2CF9AE}" pid="6" name="E60852CC-537A-image_file-0000">
    <vt:lpwstr>6D0100000000030A00696D6167655F66696C65440100001F8B0800000000000400EDBD07601C499625262F6DCA7B7F4AF54AD7E074A10880601324D8904010ECC188CDE692EC1D69472329AB2A81CA6556655D661640CCED9DBCF7DE7BEFBDF7DE7BEFBDF7BA3B9D4E27F7DFFF3F5C6664016CF6CE4ADAC99E2180AAC81F3F7</vt:lpwstr>
  </property>
  <property fmtid="{D5CDD505-2E9C-101B-9397-08002B2CF9AE}" pid="7" name="E60852CC-537A-image_file-0001">
    <vt:lpwstr>E7C1F3F22FEE8972F3EFF8D93DF21F9357E8D5FE3373EFBF6D357F4F3D7C4FF7F835F8FFEFD5D7EEB7FEC8FC61FCDABCF9FFC1A7FC3BFF03BFDD7F4C7AF7371FCC5F1AFF16BFCCD7FE26FF87F64BF2EFD9D4EBFFDEA8B5FE3D7F8C12FFC357E8D3FE80FFB357E8DFF9D3EFA83FEAB5FE3D758EFFC1ABFC67FF307FC1ABFC6A3</vt:lpwstr>
  </property>
  <property fmtid="{D5CDD505-2E9C-101B-9397-08002B2CF9AE}" pid="8" name="E60852CC-537A-image_file-0002">
    <vt:lpwstr>3FEBD7F8357EDBD59FF7F7FCC463FAE2C756DFFE7D1AEAE8DFC4FF7FCD275B7FEE3BEEF6E9F19BDFEEBBD3FFEDFFFEBF7F8F5FFBD7F80DFE8F5FEBFFFAA37EFF5FEF3FA22F7E8DB3D3174FFF86277FC01FF2FF008932F1FAA4000000100049EB294F977A07276055ECF770258DB8</vt:lpwstr>
  </property>
  <property fmtid="{D5CDD505-2E9C-101B-9397-08002B2CF9AE}" pid="9" name="E60852CC-537A-HDVName">
    <vt:lpwstr>2C00000000000207004844564E616D650600000031002E003400100040E95E171F1D32E138064212C5903932</vt:lpwstr>
  </property>
  <property fmtid="{D5CDD505-2E9C-101B-9397-08002B2CF9AE}" pid="10" name="E60852CC-537A-cfg_file">
    <vt:lpwstr>ND07C8R55DBI-0003</vt:lpwstr>
  </property>
  <property fmtid="{D5CDD505-2E9C-101B-9397-08002B2CF9AE}" pid="11" name="E60852CC-537A-cfg_file-0000">
    <vt:lpwstr>7801000000000308006366675F66696C65510100001F8B0800000000000400EDBD07601C499625262F6DCA7B7F4AF54AD7E074A10880601324D8904010ECC188CDE692EC1D69472329AB2A81CA6556655D661640CCED9DBCF7DE7BEFBDF7DE7BEFBDF7BA3B9D4E27F7DFFF3F5C6664016CF6CE4ADAC99E2180AAC81F3F7E7C1</vt:lpwstr>
  </property>
  <property fmtid="{D5CDD505-2E9C-101B-9397-08002B2CF9AE}" pid="12" name="E60852CC-537A-cfg_file-0001">
    <vt:lpwstr>F3F22CA6C92976DBE5895599B7F76B4AC8B269FAEEBFCF7DFDBD9DDDDD9DDF974BC984D7EE3E4F77FF7D9D1EE7DFA79AD3FAFE827FD98F38FF36AD9FEFEAF8B1F108003FDEB45B6C89F65F569D6B49F1D7DFBF33FE96FFD0BFE963FF14FFE93FFB9ED97AFBED41693AA9CF1DBCF8B65FEFB7F372F2EE6D4744FFF7E56D5F949</vt:lpwstr>
  </property>
  <property fmtid="{D5CDD505-2E9C-101B-9397-08002B2CF9AE}" pid="13" name="E60852CC-537A-cfg_file-0002">
    <vt:lpwstr>5556F5EF5FD3877BFD8F2F3E3BDAE97D38E10F9F1565F9FBBFA9B365B3CAEA7C39BDE66EF8D310ECFDFBBD8F2FE21F4FF46326D7EFDF5EAF72EEE95DD9BCAC1AC69ABF396B7EB2688A4999738FABBA5AE5757BFDFBBFCDAFAFAA5A46FBFF003AB72C8C710100001000A0DF75FB768403E718344FF6B67E594F</vt:lpwstr>
  </property>
  <property fmtid="{D5CDD505-2E9C-101B-9397-08002B2CF9AE}" pid="14" name="E60852CC-537A-label_context_file">
    <vt:lpwstr>ND07C8R55DBI-0005</vt:lpwstr>
  </property>
  <property fmtid="{D5CDD505-2E9C-101B-9397-08002B2CF9AE}" pid="15" name="E60852CC-537A-label_context_file-0000">
    <vt:lpwstr>6002000000000312006C6162656C5F636F6E746578745F66696C652F0200001F8B0800000000000400EDBD07601C499625262F6DCA7B7F4AF54AD7E074A10880601324D8904010ECC188CDE692EC1D69472329AB2A81CA6556655D661640CCED9DBCF7DE7BEFBDF7DE7BEFBDF7BA3B9D4E27F7DFFF3F5C6664016CF6CE4ADAC</vt:lpwstr>
  </property>
  <property fmtid="{D5CDD505-2E9C-101B-9397-08002B2CF9AE}" pid="16" name="E60852CC-537A-label_context_file-0001">
    <vt:lpwstr>99E2180AAC81F3F7E7C1F3F22CA6C9297678B8BCF8EEEDD3F387E78B07FB27DFA70EFC1F6FEC1BDFDEDE3DD67FBDB0FEF1FEC3D393E3D78B8B3B3375E2D2F7EE384DFF9FDDF16CBD9EFDF5EAFF2CF8E7EAFDFFFE99727BFFFEF75F6E2A9F972564DD78B7CD96A83932F5FBC79F5E5F3E7A74FD1F2AB2F4E5FBC312D2FEA6ABD</vt:lpwstr>
  </property>
  <property fmtid="{D5CDD505-2E9C-101B-9397-08002B2CF9AE}" pid="17" name="E60852CC-537A-label_context_file-0002">
    <vt:lpwstr>FAFD8BD96747BB9F3EB8777A72B0B7FDE074EFC9F6FE937BA7DB0FEF3D7CB2FDE9B3A73BF74FEF1F7FFA60E799794BFEC55B4F774E1E1EEC9CD00BF7F7EE6DEF3FD87BB6FD6467777FFBE4E0D3BDBD074FF61F3C78B8FB1B27CFD1FE8B8686F9C7FC1B7FDC77FF847FE58FFB87F4B337D9057FFCFBF35FBFFFEF955F5F55F5E</vt:lpwstr>
  </property>
  <property fmtid="{D5CDD505-2E9C-101B-9397-08002B2CF9AE}" pid="18" name="E60852CC-537A-label_context_file-0003">
    <vt:lpwstr>CF737ADEC079DEFFF847FE98FF9F28FFB3FFE90BFF14FFF3BFEC43F79A8CD1FF78FFC49E59FF83FFCE9FFF31FF23FFD31FFDE1FF21FD88F750827D5B2CDDFB5449BE7C7AF5F9F3D3B23DA9CBD78F6E5AB2F8EDF9C7DF9E2D1ABD3D76F5E9D9DBC397DFA33672FDE9CBE7A71FCFCF73FFDBDF597932FBF7879FCE2F779643EF8</vt:lpwstr>
  </property>
  <property fmtid="{D5CDD505-2E9C-101B-9397-08002B2CF9AE}" pid="19" name="E60852CC-537A-label_context_file-0004">
    <vt:lpwstr>9997A7AF5E7F896F7C10672F4E9E7FF5F4D44CCAC98B6C4173F1C7FE9E7FC65F09B4FED8FFE24FFF6B1E9971FECC9FF02FFDA9FFD11FF3257FE68FED67CC20F89B7044BF71F2FF003E7A562A3D02000010003AD49B3143590DFD74FBF495BB943196</vt:lpwstr>
  </property>
  <property fmtid="{D5CDD505-2E9C-101B-9397-08002B2CF9AE}" pid="20" name="E60852CC-537A-isNew">
    <vt:lpwstr>26000000000002050069734E657702000000300010000BB8DC6C192F5AC52CAEED8380855350</vt:lpwstr>
  </property>
  <property fmtid="{D5CDD505-2E9C-101B-9397-08002B2CF9AE}" pid="21" name="LABELINFO">
    <vt:lpwstr>関係者限</vt:lpwstr>
  </property>
  <property fmtid="{D5CDD505-2E9C-101B-9397-08002B2CF9AE}" pid="22" name="LABELCONTEXT">
    <vt:lpwstr>CLASSIFIED_INFORMATION:RESTRICTED|INTERNAL_EXTERNAL_COMPANY:EXTERNAL|PERSONAL_INFORMATION:INCLUDED</vt:lpwstr>
  </property>
  <property fmtid="{D5CDD505-2E9C-101B-9397-08002B2CF9AE}" pid="23" name="LABELCONTEXTNAME">
    <vt:lpwstr>機密情報区分:関係者限|社内外区分:社外向け文書|個人情報区分:個人情報を含む</vt:lpwstr>
  </property>
</Properties>
</file>