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7" r:id="rId2"/>
    <p:sldId id="258" r:id="rId3"/>
    <p:sldId id="270" r:id="rId4"/>
    <p:sldId id="271" r:id="rId5"/>
    <p:sldId id="272" r:id="rId6"/>
    <p:sldId id="273" r:id="rId7"/>
    <p:sldId id="263" r:id="rId8"/>
    <p:sldId id="264" r:id="rId9"/>
    <p:sldId id="274" r:id="rId10"/>
    <p:sldId id="276" r:id="rId11"/>
    <p:sldId id="275" r:id="rId12"/>
    <p:sldId id="277" r:id="rId13"/>
    <p:sldId id="278" r:id="rId14"/>
    <p:sldId id="268" r:id="rId15"/>
    <p:sldId id="269" r:id="rId1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14" d="100"/>
          <a:sy n="114" d="100"/>
        </p:scale>
        <p:origin x="2154"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560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474A20-C720-4289-B0E7-49F423349B70}" type="datetimeFigureOut">
              <a:rPr kumimoji="1" lang="ja-JP" altLang="en-US" smtClean="0"/>
              <a:t>2015/4/13</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16B204-2C6E-44E0-BDD0-1E9C6B73D1CB}" type="slidenum">
              <a:rPr kumimoji="1" lang="ja-JP" altLang="en-US" smtClean="0"/>
              <a:t>‹#›</a:t>
            </a:fld>
            <a:endParaRPr kumimoji="1" lang="ja-JP" altLang="en-US"/>
          </a:p>
        </p:txBody>
      </p:sp>
    </p:spTree>
    <p:extLst>
      <p:ext uri="{BB962C8B-B14F-4D97-AF65-F5344CB8AC3E}">
        <p14:creationId xmlns:p14="http://schemas.microsoft.com/office/powerpoint/2010/main" val="419037231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A716B204-2C6E-44E0-BDD0-1E9C6B73D1CB}" type="slidenum">
              <a:rPr kumimoji="1" lang="ja-JP" altLang="en-US" smtClean="0"/>
              <a:t>5</a:t>
            </a:fld>
            <a:endParaRPr kumimoji="1" lang="ja-JP" altLang="en-US"/>
          </a:p>
        </p:txBody>
      </p:sp>
    </p:spTree>
    <p:extLst>
      <p:ext uri="{BB962C8B-B14F-4D97-AF65-F5344CB8AC3E}">
        <p14:creationId xmlns:p14="http://schemas.microsoft.com/office/powerpoint/2010/main" val="7978276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716B204-2C6E-44E0-BDD0-1E9C6B73D1CB}" type="slidenum">
              <a:rPr kumimoji="1" lang="ja-JP" altLang="en-US" smtClean="0"/>
              <a:t>9</a:t>
            </a:fld>
            <a:endParaRPr kumimoji="1" lang="ja-JP" altLang="en-US"/>
          </a:p>
        </p:txBody>
      </p:sp>
    </p:spTree>
    <p:extLst>
      <p:ext uri="{BB962C8B-B14F-4D97-AF65-F5344CB8AC3E}">
        <p14:creationId xmlns:p14="http://schemas.microsoft.com/office/powerpoint/2010/main" val="27944069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4A006914-269F-4776-8CC2-59E33D4A2983}" type="datetimeFigureOut">
              <a:rPr kumimoji="1" lang="ja-JP" altLang="en-US" smtClean="0"/>
              <a:t>2015/4/13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9E9538A-EE0F-49DD-8B81-4C1CFBF7B372}"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4A006914-269F-4776-8CC2-59E33D4A2983}" type="datetimeFigureOut">
              <a:rPr kumimoji="1" lang="ja-JP" altLang="en-US" smtClean="0"/>
              <a:t>2015/4/13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9E9538A-EE0F-49DD-8B81-4C1CFBF7B372}"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4A006914-269F-4776-8CC2-59E33D4A2983}" type="datetimeFigureOut">
              <a:rPr kumimoji="1" lang="ja-JP" altLang="en-US" smtClean="0"/>
              <a:t>2015/4/13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9E9538A-EE0F-49DD-8B81-4C1CFBF7B372}"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4A006914-269F-4776-8CC2-59E33D4A2983}" type="datetimeFigureOut">
              <a:rPr kumimoji="1" lang="ja-JP" altLang="en-US" smtClean="0"/>
              <a:t>2015/4/13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9E9538A-EE0F-49DD-8B81-4C1CFBF7B372}"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4A006914-269F-4776-8CC2-59E33D4A2983}" type="datetimeFigureOut">
              <a:rPr kumimoji="1" lang="ja-JP" altLang="en-US" smtClean="0"/>
              <a:t>2015/4/13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9E9538A-EE0F-49DD-8B81-4C1CFBF7B372}"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4A006914-269F-4776-8CC2-59E33D4A2983}" type="datetimeFigureOut">
              <a:rPr kumimoji="1" lang="ja-JP" altLang="en-US" smtClean="0"/>
              <a:t>2015/4/13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39E9538A-EE0F-49DD-8B81-4C1CFBF7B372}"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4A006914-269F-4776-8CC2-59E33D4A2983}" type="datetimeFigureOut">
              <a:rPr kumimoji="1" lang="ja-JP" altLang="en-US" smtClean="0"/>
              <a:t>2015/4/13</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39E9538A-EE0F-49DD-8B81-4C1CFBF7B372}"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4A006914-269F-4776-8CC2-59E33D4A2983}" type="datetimeFigureOut">
              <a:rPr kumimoji="1" lang="ja-JP" altLang="en-US" smtClean="0"/>
              <a:t>2015/4/13</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39E9538A-EE0F-49DD-8B81-4C1CFBF7B372}"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4A006914-269F-4776-8CC2-59E33D4A2983}" type="datetimeFigureOut">
              <a:rPr kumimoji="1" lang="ja-JP" altLang="en-US" smtClean="0"/>
              <a:t>2015/4/13</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39E9538A-EE0F-49DD-8B81-4C1CFBF7B372}"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4A006914-269F-4776-8CC2-59E33D4A2983}" type="datetimeFigureOut">
              <a:rPr kumimoji="1" lang="ja-JP" altLang="en-US" smtClean="0"/>
              <a:t>2015/4/13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39E9538A-EE0F-49DD-8B81-4C1CFBF7B372}"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4A006914-269F-4776-8CC2-59E33D4A2983}" type="datetimeFigureOut">
              <a:rPr kumimoji="1" lang="ja-JP" altLang="en-US" smtClean="0"/>
              <a:t>2015/4/13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39E9538A-EE0F-49DD-8B81-4C1CFBF7B372}"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006914-269F-4776-8CC2-59E33D4A2983}" type="datetimeFigureOut">
              <a:rPr kumimoji="1" lang="ja-JP" altLang="en-US" smtClean="0"/>
              <a:t>2015/4/13</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E9538A-EE0F-49DD-8B81-4C1CFBF7B372}"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433679"/>
            <a:ext cx="8567117" cy="48746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正方形/長方形 4"/>
          <p:cNvSpPr/>
          <p:nvPr/>
        </p:nvSpPr>
        <p:spPr>
          <a:xfrm>
            <a:off x="385096" y="4797152"/>
            <a:ext cx="1476000" cy="39600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2097530" y="4837016"/>
            <a:ext cx="4878580" cy="369332"/>
          </a:xfrm>
          <a:prstGeom prst="rect">
            <a:avLst/>
          </a:prstGeom>
          <a:solidFill>
            <a:srgbClr val="FFFFFF">
              <a:alpha val="50196"/>
            </a:srgbClr>
          </a:solidFill>
          <a:ln w="28575">
            <a:solidFill>
              <a:srgbClr val="FF0000"/>
            </a:solidFill>
          </a:ln>
        </p:spPr>
        <p:txBody>
          <a:bodyPr wrap="none" rtlCol="0">
            <a:spAutoFit/>
          </a:bodyPr>
          <a:lstStyle/>
          <a:p>
            <a:r>
              <a:rPr kumimoji="1" lang="en-US" altLang="ja-JP" dirty="0" smtClean="0">
                <a:latin typeface="Meiryo UI" panose="020B0604030504040204" pitchFamily="50" charset="-128"/>
                <a:ea typeface="Meiryo UI" panose="020B0604030504040204" pitchFamily="50" charset="-128"/>
              </a:rPr>
              <a:t>“</a:t>
            </a:r>
            <a:r>
              <a:rPr lang="en-US" altLang="ja-JP" dirty="0">
                <a:latin typeface="Meiryo UI" panose="020B0604030504040204" pitchFamily="50" charset="-128"/>
                <a:ea typeface="Meiryo UI" panose="020B0604030504040204" pitchFamily="50" charset="-128"/>
              </a:rPr>
              <a:t>Registration</a:t>
            </a:r>
            <a:r>
              <a:rPr kumimoji="1" lang="ja-JP" altLang="en-US" dirty="0" smtClean="0">
                <a:latin typeface="Meiryo UI" panose="020B0604030504040204" pitchFamily="50" charset="-128"/>
                <a:ea typeface="Meiryo UI" panose="020B0604030504040204" pitchFamily="50" charset="-128"/>
              </a:rPr>
              <a:t>（参加登録）</a:t>
            </a:r>
            <a:r>
              <a:rPr kumimoji="1" lang="en-US" altLang="ja-JP" dirty="0" smtClean="0">
                <a:latin typeface="Meiryo UI" panose="020B0604030504040204" pitchFamily="50" charset="-128"/>
                <a:ea typeface="Meiryo UI" panose="020B0604030504040204" pitchFamily="50" charset="-128"/>
              </a:rPr>
              <a:t>”</a:t>
            </a:r>
            <a:r>
              <a:rPr kumimoji="1" lang="ja-JP" altLang="en-US" dirty="0" smtClean="0">
                <a:latin typeface="Meiryo UI" panose="020B0604030504040204" pitchFamily="50" charset="-128"/>
                <a:ea typeface="Meiryo UI" panose="020B0604030504040204" pitchFamily="50" charset="-128"/>
              </a:rPr>
              <a:t>をクリックしてください</a:t>
            </a:r>
            <a:endParaRPr kumimoji="1" lang="ja-JP" altLang="en-US" dirty="0">
              <a:latin typeface="Meiryo UI" panose="020B0604030504040204" pitchFamily="50" charset="-128"/>
              <a:ea typeface="Meiryo UI" panose="020B0604030504040204" pitchFamily="50" charset="-128"/>
            </a:endParaRPr>
          </a:p>
        </p:txBody>
      </p:sp>
      <p:pic>
        <p:nvPicPr>
          <p:cNvPr id="8" name="____label____15" descr="358A984C-E927-4834-A1F4-9582BAE89002.png"/>
          <p:cNvPicPr>
            <a:picLocks/>
          </p:cNvPicPr>
          <p:nvPr/>
        </p:nvPicPr>
        <p:blipFill>
          <a:blip r:embed="rId3"/>
          <a:stretch>
            <a:fillRect/>
          </a:stretch>
        </p:blipFill>
        <p:spPr>
          <a:xfrm>
            <a:off x="8940800" y="190500"/>
            <a:ext cx="12700" cy="12700"/>
          </a:xfrm>
          <a:prstGeom prst="rect">
            <a:avLst/>
          </a:prstGeom>
        </p:spPr>
      </p:pic>
      <p:sp>
        <p:nvSpPr>
          <p:cNvPr id="7" name="タイトル 1"/>
          <p:cNvSpPr>
            <a:spLocks noGrp="1"/>
          </p:cNvSpPr>
          <p:nvPr>
            <p:ph type="title"/>
          </p:nvPr>
        </p:nvSpPr>
        <p:spPr>
          <a:xfrm>
            <a:off x="457200" y="274638"/>
            <a:ext cx="8229600" cy="1143000"/>
          </a:xfrm>
        </p:spPr>
        <p:txBody>
          <a:bodyPr/>
          <a:lstStyle/>
          <a:p>
            <a:r>
              <a:rPr kumimoji="1" lang="ja-JP" altLang="en-US" dirty="0" smtClean="0"/>
              <a:t>参加登録までの手順</a:t>
            </a:r>
            <a:endParaRPr kumimoji="1" lang="ja-JP" altLang="en-US" dirty="0"/>
          </a:p>
        </p:txBody>
      </p:sp>
      <p:cxnSp>
        <p:nvCxnSpPr>
          <p:cNvPr id="4" name="直線矢印コネクタ 3"/>
          <p:cNvCxnSpPr/>
          <p:nvPr/>
        </p:nvCxnSpPr>
        <p:spPr>
          <a:xfrm flipH="1" flipV="1">
            <a:off x="1893888" y="4954320"/>
            <a:ext cx="203642" cy="67362"/>
          </a:xfrm>
          <a:prstGeom prst="straightConnector1">
            <a:avLst/>
          </a:prstGeom>
          <a:ln w="158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nvGrpSpPr>
          <p:cNvPr id="10" name="グループ化 9"/>
          <p:cNvGrpSpPr/>
          <p:nvPr/>
        </p:nvGrpSpPr>
        <p:grpSpPr>
          <a:xfrm>
            <a:off x="395536" y="6241310"/>
            <a:ext cx="8373888" cy="356042"/>
            <a:chOff x="539552" y="1272758"/>
            <a:chExt cx="5578362" cy="356042"/>
          </a:xfrm>
        </p:grpSpPr>
        <p:sp>
          <p:nvSpPr>
            <p:cNvPr id="11" name="フリーフォーム 10"/>
            <p:cNvSpPr/>
            <p:nvPr/>
          </p:nvSpPr>
          <p:spPr>
            <a:xfrm>
              <a:off x="539552" y="1272758"/>
              <a:ext cx="5578362" cy="140018"/>
            </a:xfrm>
            <a:custGeom>
              <a:avLst/>
              <a:gdLst>
                <a:gd name="connsiteX0" fmla="*/ 0 w 7840980"/>
                <a:gd name="connsiteY0" fmla="*/ 232410 h 280035"/>
                <a:gd name="connsiteX1" fmla="*/ 845820 w 7840980"/>
                <a:gd name="connsiteY1" fmla="*/ 38100 h 280035"/>
                <a:gd name="connsiteX2" fmla="*/ 1920240 w 7840980"/>
                <a:gd name="connsiteY2" fmla="*/ 278130 h 280035"/>
                <a:gd name="connsiteX3" fmla="*/ 2937510 w 7840980"/>
                <a:gd name="connsiteY3" fmla="*/ 49530 h 280035"/>
                <a:gd name="connsiteX4" fmla="*/ 3851910 w 7840980"/>
                <a:gd name="connsiteY4" fmla="*/ 266700 h 280035"/>
                <a:gd name="connsiteX5" fmla="*/ 4880610 w 7840980"/>
                <a:gd name="connsiteY5" fmla="*/ 15240 h 280035"/>
                <a:gd name="connsiteX6" fmla="*/ 5920740 w 7840980"/>
                <a:gd name="connsiteY6" fmla="*/ 266700 h 280035"/>
                <a:gd name="connsiteX7" fmla="*/ 6869430 w 7840980"/>
                <a:gd name="connsiteY7" fmla="*/ 3810 h 280035"/>
                <a:gd name="connsiteX8" fmla="*/ 7840980 w 7840980"/>
                <a:gd name="connsiteY8" fmla="*/ 243840 h 2800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40980" h="280035">
                  <a:moveTo>
                    <a:pt x="0" y="232410"/>
                  </a:moveTo>
                  <a:cubicBezTo>
                    <a:pt x="262890" y="131445"/>
                    <a:pt x="525780" y="30480"/>
                    <a:pt x="845820" y="38100"/>
                  </a:cubicBezTo>
                  <a:cubicBezTo>
                    <a:pt x="1165860" y="45720"/>
                    <a:pt x="1571625" y="276225"/>
                    <a:pt x="1920240" y="278130"/>
                  </a:cubicBezTo>
                  <a:cubicBezTo>
                    <a:pt x="2268855" y="280035"/>
                    <a:pt x="2615565" y="51435"/>
                    <a:pt x="2937510" y="49530"/>
                  </a:cubicBezTo>
                  <a:cubicBezTo>
                    <a:pt x="3259455" y="47625"/>
                    <a:pt x="3528060" y="272415"/>
                    <a:pt x="3851910" y="266700"/>
                  </a:cubicBezTo>
                  <a:cubicBezTo>
                    <a:pt x="4175760" y="260985"/>
                    <a:pt x="4535805" y="15240"/>
                    <a:pt x="4880610" y="15240"/>
                  </a:cubicBezTo>
                  <a:cubicBezTo>
                    <a:pt x="5225415" y="15240"/>
                    <a:pt x="5589270" y="268605"/>
                    <a:pt x="5920740" y="266700"/>
                  </a:cubicBezTo>
                  <a:cubicBezTo>
                    <a:pt x="6252210" y="264795"/>
                    <a:pt x="6549390" y="7620"/>
                    <a:pt x="6869430" y="3810"/>
                  </a:cubicBezTo>
                  <a:cubicBezTo>
                    <a:pt x="7189470" y="0"/>
                    <a:pt x="7515225" y="121920"/>
                    <a:pt x="7840980" y="24384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2" name="フリーフォーム 11"/>
            <p:cNvSpPr/>
            <p:nvPr/>
          </p:nvSpPr>
          <p:spPr>
            <a:xfrm>
              <a:off x="539552" y="1488782"/>
              <a:ext cx="5578362" cy="140018"/>
            </a:xfrm>
            <a:custGeom>
              <a:avLst/>
              <a:gdLst>
                <a:gd name="connsiteX0" fmla="*/ 0 w 7840980"/>
                <a:gd name="connsiteY0" fmla="*/ 232410 h 280035"/>
                <a:gd name="connsiteX1" fmla="*/ 845820 w 7840980"/>
                <a:gd name="connsiteY1" fmla="*/ 38100 h 280035"/>
                <a:gd name="connsiteX2" fmla="*/ 1920240 w 7840980"/>
                <a:gd name="connsiteY2" fmla="*/ 278130 h 280035"/>
                <a:gd name="connsiteX3" fmla="*/ 2937510 w 7840980"/>
                <a:gd name="connsiteY3" fmla="*/ 49530 h 280035"/>
                <a:gd name="connsiteX4" fmla="*/ 3851910 w 7840980"/>
                <a:gd name="connsiteY4" fmla="*/ 266700 h 280035"/>
                <a:gd name="connsiteX5" fmla="*/ 4880610 w 7840980"/>
                <a:gd name="connsiteY5" fmla="*/ 15240 h 280035"/>
                <a:gd name="connsiteX6" fmla="*/ 5920740 w 7840980"/>
                <a:gd name="connsiteY6" fmla="*/ 266700 h 280035"/>
                <a:gd name="connsiteX7" fmla="*/ 6869430 w 7840980"/>
                <a:gd name="connsiteY7" fmla="*/ 3810 h 280035"/>
                <a:gd name="connsiteX8" fmla="*/ 7840980 w 7840980"/>
                <a:gd name="connsiteY8" fmla="*/ 243840 h 2800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40980" h="280035">
                  <a:moveTo>
                    <a:pt x="0" y="232410"/>
                  </a:moveTo>
                  <a:cubicBezTo>
                    <a:pt x="262890" y="131445"/>
                    <a:pt x="525780" y="30480"/>
                    <a:pt x="845820" y="38100"/>
                  </a:cubicBezTo>
                  <a:cubicBezTo>
                    <a:pt x="1165860" y="45720"/>
                    <a:pt x="1571625" y="276225"/>
                    <a:pt x="1920240" y="278130"/>
                  </a:cubicBezTo>
                  <a:cubicBezTo>
                    <a:pt x="2268855" y="280035"/>
                    <a:pt x="2615565" y="51435"/>
                    <a:pt x="2937510" y="49530"/>
                  </a:cubicBezTo>
                  <a:cubicBezTo>
                    <a:pt x="3259455" y="47625"/>
                    <a:pt x="3528060" y="272415"/>
                    <a:pt x="3851910" y="266700"/>
                  </a:cubicBezTo>
                  <a:cubicBezTo>
                    <a:pt x="4175760" y="260985"/>
                    <a:pt x="4535805" y="15240"/>
                    <a:pt x="4880610" y="15240"/>
                  </a:cubicBezTo>
                  <a:cubicBezTo>
                    <a:pt x="5225415" y="15240"/>
                    <a:pt x="5589270" y="268605"/>
                    <a:pt x="5920740" y="266700"/>
                  </a:cubicBezTo>
                  <a:cubicBezTo>
                    <a:pt x="6252210" y="264795"/>
                    <a:pt x="6549390" y="7620"/>
                    <a:pt x="6869430" y="3810"/>
                  </a:cubicBezTo>
                  <a:cubicBezTo>
                    <a:pt x="7189470" y="0"/>
                    <a:pt x="7515225" y="121920"/>
                    <a:pt x="7840980" y="24384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2546" y="1628800"/>
            <a:ext cx="8743950" cy="4133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タイトル 1"/>
          <p:cNvSpPr>
            <a:spLocks noGrp="1"/>
          </p:cNvSpPr>
          <p:nvPr>
            <p:ph type="title"/>
          </p:nvPr>
        </p:nvSpPr>
        <p:spPr/>
        <p:txBody>
          <a:bodyPr>
            <a:normAutofit/>
          </a:bodyPr>
          <a:lstStyle/>
          <a:p>
            <a:r>
              <a:rPr kumimoji="1" lang="ja-JP" altLang="en-US" dirty="0" smtClean="0"/>
              <a:t>決済情報の入力</a:t>
            </a:r>
            <a:r>
              <a:rPr kumimoji="1" lang="ja-JP" altLang="en-US" sz="4000" dirty="0" smtClean="0"/>
              <a:t>（銀行振込）</a:t>
            </a:r>
            <a:endParaRPr kumimoji="1" lang="ja-JP" altLang="en-US" sz="4000" dirty="0"/>
          </a:p>
        </p:txBody>
      </p:sp>
      <p:sp>
        <p:nvSpPr>
          <p:cNvPr id="5" name="正方形/長方形 4"/>
          <p:cNvSpPr/>
          <p:nvPr/>
        </p:nvSpPr>
        <p:spPr>
          <a:xfrm>
            <a:off x="5220072" y="3140968"/>
            <a:ext cx="3641426" cy="1944216"/>
          </a:xfrm>
          <a:prstGeom prst="rect">
            <a:avLst/>
          </a:prstGeom>
          <a:solidFill>
            <a:srgbClr val="FFFFFF"/>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latin typeface="Meiryo UI" panose="020B0604030504040204" pitchFamily="50" charset="-128"/>
                <a:ea typeface="Meiryo UI" panose="020B0604030504040204" pitchFamily="50" charset="-128"/>
              </a:rPr>
              <a:t>以下の口座へ振込をしてください</a:t>
            </a:r>
            <a:endParaRPr lang="en-US" altLang="ja-JP" sz="1400" dirty="0" smtClean="0">
              <a:solidFill>
                <a:schemeClr val="tx1"/>
              </a:solidFill>
              <a:latin typeface="Meiryo UI" panose="020B0604030504040204" pitchFamily="50" charset="-128"/>
              <a:ea typeface="Meiryo UI" panose="020B0604030504040204" pitchFamily="50" charset="-128"/>
            </a:endParaRPr>
          </a:p>
          <a:p>
            <a:endParaRPr lang="en-US" altLang="ja-JP" sz="1400" dirty="0" smtClean="0">
              <a:solidFill>
                <a:schemeClr val="tx1"/>
              </a:solidFill>
              <a:latin typeface="Meiryo UI" panose="020B0604030504040204" pitchFamily="50" charset="-128"/>
              <a:ea typeface="Meiryo UI" panose="020B0604030504040204" pitchFamily="50" charset="-128"/>
            </a:endParaRPr>
          </a:p>
          <a:p>
            <a:r>
              <a:rPr kumimoji="1" lang="ja-JP" altLang="en-US" sz="1400" dirty="0" smtClean="0">
                <a:solidFill>
                  <a:schemeClr val="tx1"/>
                </a:solidFill>
                <a:latin typeface="Meiryo UI" panose="020B0604030504040204" pitchFamily="50" charset="-128"/>
                <a:ea typeface="Meiryo UI" panose="020B0604030504040204" pitchFamily="50" charset="-128"/>
              </a:rPr>
              <a:t>三菱東京</a:t>
            </a:r>
            <a:r>
              <a:rPr kumimoji="1" lang="en-US" altLang="ja-JP" sz="1400" dirty="0" smtClean="0">
                <a:solidFill>
                  <a:schemeClr val="tx1"/>
                </a:solidFill>
                <a:latin typeface="Meiryo UI" panose="020B0604030504040204" pitchFamily="50" charset="-128"/>
                <a:ea typeface="Meiryo UI" panose="020B0604030504040204" pitchFamily="50" charset="-128"/>
              </a:rPr>
              <a:t>UFJ</a:t>
            </a:r>
            <a:r>
              <a:rPr kumimoji="1" lang="ja-JP" altLang="en-US" sz="1400" dirty="0" smtClean="0">
                <a:solidFill>
                  <a:schemeClr val="tx1"/>
                </a:solidFill>
                <a:latin typeface="Meiryo UI" panose="020B0604030504040204" pitchFamily="50" charset="-128"/>
                <a:ea typeface="Meiryo UI" panose="020B0604030504040204" pitchFamily="50" charset="-128"/>
              </a:rPr>
              <a:t>銀行</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rPr>
              <a:t>新丸の内支店（支店番号</a:t>
            </a:r>
            <a:r>
              <a:rPr lang="en-US" altLang="ja-JP" sz="1400" dirty="0" smtClean="0">
                <a:solidFill>
                  <a:schemeClr val="tx1"/>
                </a:solidFill>
                <a:latin typeface="Meiryo UI" panose="020B0604030504040204" pitchFamily="50" charset="-128"/>
                <a:ea typeface="Meiryo UI" panose="020B0604030504040204" pitchFamily="50" charset="-128"/>
              </a:rPr>
              <a:t>422</a:t>
            </a:r>
            <a:r>
              <a:rPr lang="ja-JP" altLang="en-US" sz="1400" dirty="0" smtClean="0">
                <a:solidFill>
                  <a:schemeClr val="tx1"/>
                </a:solidFill>
                <a:latin typeface="Meiryo UI" panose="020B0604030504040204" pitchFamily="50" charset="-128"/>
                <a:ea typeface="Meiryo UI" panose="020B0604030504040204" pitchFamily="50" charset="-128"/>
              </a:rPr>
              <a:t>）</a:t>
            </a:r>
            <a:endParaRPr lang="en-US" altLang="ja-JP" sz="1400" dirty="0" smtClean="0">
              <a:solidFill>
                <a:schemeClr val="tx1"/>
              </a:solidFill>
              <a:latin typeface="Meiryo UI" panose="020B0604030504040204" pitchFamily="50" charset="-128"/>
              <a:ea typeface="Meiryo UI" panose="020B0604030504040204" pitchFamily="50" charset="-128"/>
            </a:endParaRPr>
          </a:p>
          <a:p>
            <a:r>
              <a:rPr kumimoji="1" lang="ja-JP" altLang="en-US" sz="1400" dirty="0" smtClean="0">
                <a:solidFill>
                  <a:schemeClr val="tx1"/>
                </a:solidFill>
                <a:latin typeface="Meiryo UI" panose="020B0604030504040204" pitchFamily="50" charset="-128"/>
                <a:ea typeface="Meiryo UI" panose="020B0604030504040204" pitchFamily="50" charset="-128"/>
              </a:rPr>
              <a:t>口座名義：</a:t>
            </a:r>
            <a:r>
              <a:rPr kumimoji="1" lang="en-US" altLang="ja-JP" sz="1400" dirty="0" smtClean="0">
                <a:solidFill>
                  <a:schemeClr val="tx1"/>
                </a:solidFill>
                <a:latin typeface="Meiryo UI" panose="020B0604030504040204" pitchFamily="50" charset="-128"/>
                <a:ea typeface="Meiryo UI" panose="020B0604030504040204" pitchFamily="50" charset="-128"/>
              </a:rPr>
              <a:t>IAEVG IC JAPAN2015</a:t>
            </a:r>
          </a:p>
          <a:p>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口座</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名義</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フリガナ</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アイエーイーブイジー</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アイシー</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ジャパンニセンジュウゴ</a:t>
            </a:r>
            <a:endParaRPr kumimoji="1"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smtClean="0">
                <a:solidFill>
                  <a:schemeClr val="tx1"/>
                </a:solidFill>
                <a:latin typeface="Meiryo UI" panose="020B0604030504040204" pitchFamily="50" charset="-128"/>
                <a:ea typeface="Meiryo UI" panose="020B0604030504040204" pitchFamily="50" charset="-128"/>
              </a:rPr>
              <a:t>口座番号：普通預金　</a:t>
            </a:r>
            <a:r>
              <a:rPr kumimoji="1" lang="en-US" altLang="ja-JP" sz="1400" dirty="0" smtClean="0">
                <a:solidFill>
                  <a:schemeClr val="tx1"/>
                </a:solidFill>
                <a:latin typeface="Meiryo UI" panose="020B0604030504040204" pitchFamily="50" charset="-128"/>
                <a:ea typeface="Meiryo UI" panose="020B0604030504040204" pitchFamily="50" charset="-128"/>
              </a:rPr>
              <a:t>3219914</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6" name="正方形/長方形 5"/>
          <p:cNvSpPr/>
          <p:nvPr/>
        </p:nvSpPr>
        <p:spPr>
          <a:xfrm>
            <a:off x="1619672" y="5766290"/>
            <a:ext cx="6336704" cy="68704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Meiryo UI" panose="020B0604030504040204" pitchFamily="50" charset="-128"/>
                <a:ea typeface="Meiryo UI" panose="020B0604030504040204" pitchFamily="50" charset="-128"/>
              </a:rPr>
              <a:t>決済</a:t>
            </a:r>
            <a:r>
              <a:rPr lang="ja-JP" altLang="en-US" sz="1400" dirty="0" smtClean="0">
                <a:solidFill>
                  <a:schemeClr val="tx1"/>
                </a:solidFill>
                <a:latin typeface="Meiryo UI" panose="020B0604030504040204" pitchFamily="50" charset="-128"/>
                <a:ea typeface="Meiryo UI" panose="020B0604030504040204" pitchFamily="50" charset="-128"/>
              </a:rPr>
              <a:t>情報</a:t>
            </a:r>
            <a:r>
              <a:rPr lang="ja-JP" altLang="en-US" sz="1400" dirty="0">
                <a:solidFill>
                  <a:schemeClr val="tx1"/>
                </a:solidFill>
                <a:latin typeface="Meiryo UI" panose="020B0604030504040204" pitchFamily="50" charset="-128"/>
                <a:ea typeface="Meiryo UI" panose="020B0604030504040204" pitchFamily="50" charset="-128"/>
              </a:rPr>
              <a:t>を</a:t>
            </a:r>
            <a:r>
              <a:rPr lang="ja-JP" altLang="en-US" sz="1400" dirty="0" smtClean="0">
                <a:solidFill>
                  <a:schemeClr val="tx1"/>
                </a:solidFill>
                <a:latin typeface="Meiryo UI" panose="020B0604030504040204" pitchFamily="50" charset="-128"/>
                <a:ea typeface="Meiryo UI" panose="020B0604030504040204" pitchFamily="50" charset="-128"/>
              </a:rPr>
              <a:t>ご記入のうえ、</a:t>
            </a:r>
            <a:r>
              <a:rPr lang="en-US" altLang="ja-JP" sz="1400" dirty="0" smtClean="0">
                <a:solidFill>
                  <a:schemeClr val="tx1"/>
                </a:solidFill>
                <a:latin typeface="Meiryo UI" panose="020B0604030504040204" pitchFamily="50" charset="-128"/>
                <a:ea typeface="Meiryo UI" panose="020B0604030504040204" pitchFamily="50" charset="-128"/>
              </a:rPr>
              <a:t>”next”</a:t>
            </a:r>
            <a:r>
              <a:rPr lang="ja-JP" altLang="en-US" sz="1400" dirty="0" smtClean="0">
                <a:solidFill>
                  <a:schemeClr val="tx1"/>
                </a:solidFill>
                <a:latin typeface="Meiryo UI" panose="020B0604030504040204" pitchFamily="50" charset="-128"/>
                <a:ea typeface="Meiryo UI" panose="020B0604030504040204" pitchFamily="50" charset="-128"/>
              </a:rPr>
              <a:t>をクリックしてください</a:t>
            </a:r>
            <a:r>
              <a:rPr lang="ja-JP" altLang="en-US" sz="1400" dirty="0">
                <a:solidFill>
                  <a:schemeClr val="tx1"/>
                </a:solidFill>
                <a:latin typeface="Meiryo UI" panose="020B0604030504040204" pitchFamily="50" charset="-128"/>
                <a:ea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rPr>
              <a:t>未定</a:t>
            </a:r>
            <a:r>
              <a:rPr lang="ja-JP" altLang="en-US" sz="1400" dirty="0">
                <a:solidFill>
                  <a:schemeClr val="tx1"/>
                </a:solidFill>
                <a:latin typeface="Meiryo UI" panose="020B0604030504040204" pitchFamily="50" charset="-128"/>
                <a:ea typeface="Meiryo UI" panose="020B0604030504040204" pitchFamily="50" charset="-128"/>
              </a:rPr>
              <a:t>の場合は記入不要</a:t>
            </a:r>
            <a:r>
              <a:rPr lang="ja-JP" altLang="en-US" sz="1400" dirty="0" smtClean="0">
                <a:solidFill>
                  <a:schemeClr val="tx1"/>
                </a:solidFill>
                <a:latin typeface="Meiryo UI" panose="020B0604030504040204" pitchFamily="50" charset="-128"/>
                <a:ea typeface="Meiryo UI" panose="020B0604030504040204" pitchFamily="50" charset="-128"/>
              </a:rPr>
              <a:t>です</a:t>
            </a:r>
            <a:r>
              <a:rPr lang="ja-JP" altLang="en-US" sz="1400" dirty="0">
                <a:solidFill>
                  <a:schemeClr val="tx1"/>
                </a:solidFill>
                <a:latin typeface="Meiryo UI" panose="020B0604030504040204" pitchFamily="50" charset="-128"/>
                <a:ea typeface="Meiryo UI" panose="020B0604030504040204" pitchFamily="50" charset="-128"/>
              </a:rPr>
              <a:t>）</a:t>
            </a:r>
            <a:endParaRPr lang="en-US" altLang="ja-JP" sz="1400" dirty="0" smtClean="0">
              <a:solidFill>
                <a:schemeClr val="tx1"/>
              </a:solidFill>
              <a:latin typeface="Meiryo UI" panose="020B0604030504040204" pitchFamily="50" charset="-128"/>
              <a:ea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rPr>
              <a:t>前画面に戻りたい場合は、</a:t>
            </a:r>
            <a:r>
              <a:rPr lang="en-US" altLang="ja-JP" sz="1400" dirty="0" smtClean="0">
                <a:solidFill>
                  <a:schemeClr val="tx1"/>
                </a:solidFill>
                <a:latin typeface="Meiryo UI" panose="020B0604030504040204" pitchFamily="50" charset="-128"/>
                <a:ea typeface="Meiryo UI" panose="020B0604030504040204" pitchFamily="50" charset="-128"/>
              </a:rPr>
              <a:t>”back”</a:t>
            </a:r>
            <a:r>
              <a:rPr lang="ja-JP" altLang="en-US" sz="1400" dirty="0" smtClean="0">
                <a:solidFill>
                  <a:schemeClr val="tx1"/>
                </a:solidFill>
                <a:latin typeface="Meiryo UI" panose="020B0604030504040204" pitchFamily="50" charset="-128"/>
                <a:ea typeface="Meiryo UI" panose="020B0604030504040204" pitchFamily="50" charset="-128"/>
              </a:rPr>
              <a:t>をクリックしてください</a:t>
            </a:r>
            <a:endParaRPr lang="en-US" altLang="ja-JP" sz="1400" dirty="0" smtClean="0">
              <a:solidFill>
                <a:srgbClr val="FF0000"/>
              </a:solidFill>
              <a:latin typeface="Meiryo UI" panose="020B0604030504040204" pitchFamily="50" charset="-128"/>
              <a:ea typeface="Meiryo UI" panose="020B0604030504040204" pitchFamily="50" charset="-128"/>
            </a:endParaRPr>
          </a:p>
          <a:p>
            <a:r>
              <a:rPr lang="ja-JP" altLang="en-US" sz="1400" dirty="0" smtClean="0">
                <a:solidFill>
                  <a:srgbClr val="FF0000"/>
                </a:solidFill>
                <a:latin typeface="Meiryo UI" panose="020B0604030504040204" pitchFamily="50" charset="-128"/>
                <a:ea typeface="Meiryo UI" panose="020B0604030504040204" pitchFamily="50" charset="-128"/>
              </a:rPr>
              <a:t>*ブラウザの戻るボタンは利用しないでください</a:t>
            </a:r>
            <a:endParaRPr lang="en-US" altLang="ja-JP" sz="1400" dirty="0">
              <a:solidFill>
                <a:srgbClr val="FF0000"/>
              </a:solidFill>
              <a:latin typeface="Meiryo UI" panose="020B0604030504040204" pitchFamily="50" charset="-128"/>
              <a:ea typeface="Meiryo UI" panose="020B0604030504040204" pitchFamily="50" charset="-128"/>
            </a:endParaRPr>
          </a:p>
        </p:txBody>
      </p:sp>
      <p:cxnSp>
        <p:nvCxnSpPr>
          <p:cNvPr id="7" name="直線矢印コネクタ 6"/>
          <p:cNvCxnSpPr>
            <a:endCxn id="8" idx="3"/>
          </p:cNvCxnSpPr>
          <p:nvPr/>
        </p:nvCxnSpPr>
        <p:spPr>
          <a:xfrm flipH="1" flipV="1">
            <a:off x="5220072" y="5279591"/>
            <a:ext cx="859074" cy="486699"/>
          </a:xfrm>
          <a:prstGeom prst="straightConnector1">
            <a:avLst/>
          </a:prstGeom>
          <a:ln w="158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 name="正方形/長方形 7"/>
          <p:cNvSpPr/>
          <p:nvPr/>
        </p:nvSpPr>
        <p:spPr>
          <a:xfrm>
            <a:off x="4062922" y="5085184"/>
            <a:ext cx="1157150" cy="388814"/>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9" name="表 8"/>
          <p:cNvGraphicFramePr>
            <a:graphicFrameLocks noGrp="1"/>
          </p:cNvGraphicFramePr>
          <p:nvPr>
            <p:extLst>
              <p:ext uri="{D42A27DB-BD31-4B8C-83A1-F6EECF244321}">
                <p14:modId xmlns:p14="http://schemas.microsoft.com/office/powerpoint/2010/main" val="188927301"/>
              </p:ext>
            </p:extLst>
          </p:nvPr>
        </p:nvGraphicFramePr>
        <p:xfrm>
          <a:off x="6842303" y="2060848"/>
          <a:ext cx="2050177" cy="964512"/>
        </p:xfrm>
        <a:graphic>
          <a:graphicData uri="http://schemas.openxmlformats.org/drawingml/2006/table">
            <a:tbl>
              <a:tblPr firstRow="1" bandRow="1">
                <a:tableStyleId>{2D5ABB26-0587-4C30-8999-92F81FD0307C}</a:tableStyleId>
              </a:tblPr>
              <a:tblGrid>
                <a:gridCol w="2050177"/>
              </a:tblGrid>
              <a:tr h="2184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振込人名</a:t>
                      </a:r>
                    </a:p>
                  </a:txBody>
                  <a:tcPr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FFFFFF">
                        <a:alpha val="85098"/>
                      </a:srgbClr>
                    </a:solidFill>
                  </a:tcPr>
                </a:tc>
              </a:tr>
              <a:tr h="35300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dirty="0" smtClean="0">
                          <a:ln>
                            <a:noFill/>
                          </a:ln>
                          <a:solidFill>
                            <a:prstClr val="black"/>
                          </a:solidFill>
                          <a:effectLst/>
                          <a:uLnTx/>
                          <a:uFillTx/>
                          <a:latin typeface="Meiryo UI" panose="020B0604030504040204" pitchFamily="50" charset="-128"/>
                          <a:ea typeface="Meiryo UI" panose="020B0604030504040204" pitchFamily="50" charset="-128"/>
                          <a:cs typeface="+mn-cs"/>
                        </a:rPr>
                        <a:t>送金元銀行名</a:t>
                      </a:r>
                      <a:endParaRPr kumimoji="1" lang="ja-JP" altLang="en-US" sz="1400" b="0" i="0" u="none" strike="noStrike" kern="1200" cap="none" spc="0" normalizeH="0" baseline="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FFFFFF">
                        <a:alpha val="85098"/>
                      </a:srgbClr>
                    </a:solidFill>
                  </a:tcPr>
                </a:tc>
              </a:tr>
              <a:tr h="306705">
                <a:tc>
                  <a:txBody>
                    <a:bodyPr/>
                    <a:lstStyle/>
                    <a:p>
                      <a:pPr algn="l"/>
                      <a:r>
                        <a:rPr kumimoji="1" lang="ja-JP" altLang="en-US" sz="1400" b="0" i="0" u="none" strike="noStrike" kern="1200" cap="none" spc="0" normalizeH="0" baseline="0" dirty="0" smtClean="0">
                          <a:ln>
                            <a:noFill/>
                          </a:ln>
                          <a:solidFill>
                            <a:prstClr val="black"/>
                          </a:solidFill>
                          <a:effectLst/>
                          <a:uLnTx/>
                          <a:uFillTx/>
                          <a:latin typeface="Meiryo UI" panose="020B0604030504040204" pitchFamily="50" charset="-128"/>
                          <a:ea typeface="Meiryo UI" panose="020B0604030504040204" pitchFamily="50" charset="-128"/>
                          <a:cs typeface="+mn-cs"/>
                        </a:rPr>
                        <a:t>振込み日時（予定日）</a:t>
                      </a:r>
                      <a:endParaRPr kumimoji="1" lang="ja-JP" altLang="en-US" sz="1400" b="0" i="0" u="none" strike="noStrike" kern="1200" cap="none" spc="0" normalizeH="0" baseline="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FFFFFF">
                        <a:alpha val="85098"/>
                      </a:srgbClr>
                    </a:solidFill>
                  </a:tcPr>
                </a:tc>
              </a:tr>
            </a:tbl>
          </a:graphicData>
        </a:graphic>
      </p:graphicFrame>
    </p:spTree>
    <p:extLst>
      <p:ext uri="{BB962C8B-B14F-4D97-AF65-F5344CB8AC3E}">
        <p14:creationId xmlns:p14="http://schemas.microsoft.com/office/powerpoint/2010/main" val="19935825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 y="1412776"/>
            <a:ext cx="8763000" cy="495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タイトル 1"/>
          <p:cNvSpPr>
            <a:spLocks noGrp="1"/>
          </p:cNvSpPr>
          <p:nvPr>
            <p:ph type="title"/>
          </p:nvPr>
        </p:nvSpPr>
        <p:spPr/>
        <p:txBody>
          <a:bodyPr/>
          <a:lstStyle/>
          <a:p>
            <a:r>
              <a:rPr kumimoji="1" lang="ja-JP" altLang="en-US" dirty="0" smtClean="0"/>
              <a:t>アンケートへの回答</a:t>
            </a:r>
            <a:endParaRPr kumimoji="1" lang="ja-JP" altLang="en-US" dirty="0"/>
          </a:p>
        </p:txBody>
      </p:sp>
      <p:graphicFrame>
        <p:nvGraphicFramePr>
          <p:cNvPr id="6" name="表 5"/>
          <p:cNvGraphicFramePr>
            <a:graphicFrameLocks noGrp="1"/>
          </p:cNvGraphicFramePr>
          <p:nvPr>
            <p:extLst>
              <p:ext uri="{D42A27DB-BD31-4B8C-83A1-F6EECF244321}">
                <p14:modId xmlns:p14="http://schemas.microsoft.com/office/powerpoint/2010/main" val="4133618004"/>
              </p:ext>
            </p:extLst>
          </p:nvPr>
        </p:nvGraphicFramePr>
        <p:xfrm>
          <a:off x="5004048" y="1772816"/>
          <a:ext cx="3888432" cy="3676570"/>
        </p:xfrm>
        <a:graphic>
          <a:graphicData uri="http://schemas.openxmlformats.org/drawingml/2006/table">
            <a:tbl>
              <a:tblPr firstRow="1" bandRow="1">
                <a:tableStyleId>{2D5ABB26-0587-4C30-8999-92F81FD0307C}</a:tableStyleId>
              </a:tblPr>
              <a:tblGrid>
                <a:gridCol w="3888432"/>
              </a:tblGrid>
              <a:tr h="78268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9</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月</a:t>
                      </a:r>
                      <a:r>
                        <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18</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日の開会パーティに参加しますか？</a:t>
                      </a:r>
                    </a:p>
                  </a:txBody>
                  <a:tcPr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FFFFFF">
                        <a:alpha val="85098"/>
                      </a:srgbClr>
                    </a:solidFill>
                  </a:tcPr>
                </a:tc>
              </a:tr>
              <a:tr h="11615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latin typeface="Meiryo UI" panose="020B0604030504040204" pitchFamily="50" charset="-128"/>
                          <a:ea typeface="Meiryo UI" panose="020B0604030504040204" pitchFamily="50" charset="-128"/>
                          <a:cs typeface="+mn-cs"/>
                        </a:rPr>
                        <a:t>会議への参加を予定している日程を全てチェック</a:t>
                      </a:r>
                      <a:r>
                        <a:rPr kumimoji="1" lang="ja-JP" altLang="en-US" sz="1200" kern="1200" smtClean="0">
                          <a:solidFill>
                            <a:schemeClr val="tx1"/>
                          </a:solidFill>
                          <a:latin typeface="Meiryo UI" panose="020B0604030504040204" pitchFamily="50" charset="-128"/>
                          <a:ea typeface="Meiryo UI" panose="020B0604030504040204" pitchFamily="50" charset="-128"/>
                          <a:cs typeface="+mn-cs"/>
                        </a:rPr>
                        <a:t>してください（予定が未定の場合には全日程にチェックしてください）</a:t>
                      </a:r>
                    </a:p>
                  </a:txBody>
                  <a:tcPr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FFFFFF">
                        <a:alpha val="85098"/>
                      </a:srgbClr>
                    </a:solidFill>
                  </a:tcPr>
                </a:tc>
              </a:tr>
              <a:tr h="864096">
                <a:tc>
                  <a:txBody>
                    <a:bodyPr/>
                    <a:lstStyle/>
                    <a:p>
                      <a:pPr algn="l"/>
                      <a:r>
                        <a:rPr kumimoji="1" lang="ja-JP" altLang="en-US" sz="1100" kern="1200" dirty="0" smtClean="0">
                          <a:solidFill>
                            <a:schemeClr val="tx1"/>
                          </a:solidFill>
                          <a:latin typeface="Meiryo UI" panose="020B0604030504040204" pitchFamily="50" charset="-128"/>
                          <a:ea typeface="Meiryo UI" panose="020B0604030504040204" pitchFamily="50" charset="-128"/>
                          <a:cs typeface="+mn-cs"/>
                        </a:rPr>
                        <a:t>食事の要望</a:t>
                      </a:r>
                      <a:endParaRPr kumimoji="1" lang="en-US" altLang="ja-JP" sz="1100" kern="1200" dirty="0" smtClean="0">
                        <a:solidFill>
                          <a:schemeClr val="tx1"/>
                        </a:solidFill>
                        <a:latin typeface="Meiryo UI" panose="020B0604030504040204" pitchFamily="50" charset="-128"/>
                        <a:ea typeface="Meiryo UI" panose="020B0604030504040204" pitchFamily="50" charset="-128"/>
                        <a:cs typeface="+mn-cs"/>
                      </a:endParaRPr>
                    </a:p>
                    <a:p>
                      <a:pPr algn="l"/>
                      <a:r>
                        <a:rPr kumimoji="1" lang="ja-JP" altLang="en-US" sz="1100" kern="1200" dirty="0" smtClean="0">
                          <a:solidFill>
                            <a:schemeClr val="tx1"/>
                          </a:solidFill>
                          <a:latin typeface="Meiryo UI" panose="020B0604030504040204" pitchFamily="50" charset="-128"/>
                          <a:ea typeface="Meiryo UI" panose="020B0604030504040204" pitchFamily="50" charset="-128"/>
                          <a:cs typeface="+mn-cs"/>
                        </a:rPr>
                        <a:t>・ベジタリアン</a:t>
                      </a:r>
                      <a:endParaRPr kumimoji="1" lang="en-US" altLang="ja-JP" sz="1100" kern="1200" dirty="0" smtClean="0">
                        <a:solidFill>
                          <a:schemeClr val="tx1"/>
                        </a:solidFill>
                        <a:latin typeface="Meiryo UI" panose="020B0604030504040204" pitchFamily="50" charset="-128"/>
                        <a:ea typeface="Meiryo UI" panose="020B0604030504040204" pitchFamily="50" charset="-128"/>
                        <a:cs typeface="+mn-cs"/>
                      </a:endParaRPr>
                    </a:p>
                    <a:p>
                      <a:pPr algn="l"/>
                      <a:r>
                        <a:rPr kumimoji="1" lang="ja-JP" altLang="en-US" sz="1100" kern="1200" dirty="0" smtClean="0">
                          <a:solidFill>
                            <a:schemeClr val="tx1"/>
                          </a:solidFill>
                          <a:latin typeface="Meiryo UI" panose="020B0604030504040204" pitchFamily="50" charset="-128"/>
                          <a:ea typeface="Meiryo UI" panose="020B0604030504040204" pitchFamily="50" charset="-128"/>
                          <a:cs typeface="+mn-cs"/>
                        </a:rPr>
                        <a:t>・ハラール</a:t>
                      </a:r>
                      <a:endParaRPr kumimoji="1" lang="en-US" altLang="ja-JP" sz="1100" kern="1200" dirty="0" smtClean="0">
                        <a:solidFill>
                          <a:schemeClr val="tx1"/>
                        </a:solidFill>
                        <a:latin typeface="Meiryo UI" panose="020B0604030504040204" pitchFamily="50" charset="-128"/>
                        <a:ea typeface="Meiryo UI" panose="020B0604030504040204" pitchFamily="50" charset="-128"/>
                        <a:cs typeface="+mn-cs"/>
                      </a:endParaRPr>
                    </a:p>
                    <a:p>
                      <a:pPr algn="l"/>
                      <a:r>
                        <a:rPr kumimoji="1" lang="ja-JP" altLang="en-US" sz="1100" kern="1200" dirty="0" smtClean="0">
                          <a:solidFill>
                            <a:schemeClr val="tx1"/>
                          </a:solidFill>
                          <a:latin typeface="Meiryo UI" panose="020B0604030504040204" pitchFamily="50" charset="-128"/>
                          <a:ea typeface="Meiryo UI" panose="020B0604030504040204" pitchFamily="50" charset="-128"/>
                          <a:cs typeface="+mn-cs"/>
                        </a:rPr>
                        <a:t>・アレルギー</a:t>
                      </a:r>
                      <a:endParaRPr kumimoji="1" lang="ja-JP" altLang="en-US" sz="1100" kern="1200" dirty="0">
                        <a:solidFill>
                          <a:schemeClr val="tx1"/>
                        </a:solidFill>
                        <a:latin typeface="Meiryo UI" panose="020B0604030504040204" pitchFamily="50" charset="-128"/>
                        <a:ea typeface="Meiryo UI" panose="020B0604030504040204" pitchFamily="50" charset="-128"/>
                        <a:cs typeface="+mn-cs"/>
                      </a:endParaRPr>
                    </a:p>
                  </a:txBody>
                  <a:tcPr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FFFFFF">
                        <a:alpha val="85098"/>
                      </a:srgbClr>
                    </a:solidFill>
                  </a:tcPr>
                </a:tc>
              </a:tr>
              <a:tr h="868258">
                <a:tc>
                  <a:txBody>
                    <a:bodyPr/>
                    <a:lstStyle/>
                    <a:p>
                      <a:pPr algn="l"/>
                      <a:r>
                        <a:rPr kumimoji="1" lang="ja-JP" altLang="en-US" sz="1100" kern="1200" dirty="0" smtClean="0">
                          <a:solidFill>
                            <a:schemeClr val="tx1"/>
                          </a:solidFill>
                          <a:latin typeface="Meiryo UI" panose="020B0604030504040204" pitchFamily="50" charset="-128"/>
                          <a:ea typeface="Meiryo UI" panose="020B0604030504040204" pitchFamily="50" charset="-128"/>
                          <a:cs typeface="+mn-cs"/>
                        </a:rPr>
                        <a:t>アレルギーがある場合は、詳細をご記入ください</a:t>
                      </a:r>
                      <a:endParaRPr kumimoji="1" lang="ja-JP" altLang="en-US" sz="1100" kern="1200" dirty="0">
                        <a:solidFill>
                          <a:schemeClr val="tx1"/>
                        </a:solidFill>
                        <a:latin typeface="Meiryo UI" panose="020B0604030504040204" pitchFamily="50" charset="-128"/>
                        <a:ea typeface="Meiryo UI" panose="020B0604030504040204" pitchFamily="50" charset="-128"/>
                        <a:cs typeface="+mn-cs"/>
                      </a:endParaRPr>
                    </a:p>
                  </a:txBody>
                  <a:tcPr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FFFFFF">
                        <a:alpha val="85098"/>
                      </a:srgbClr>
                    </a:solidFill>
                  </a:tcPr>
                </a:tc>
              </a:tr>
            </a:tbl>
          </a:graphicData>
        </a:graphic>
      </p:graphicFrame>
      <p:sp>
        <p:nvSpPr>
          <p:cNvPr id="8" name="正方形/長方形 7"/>
          <p:cNvSpPr/>
          <p:nvPr/>
        </p:nvSpPr>
        <p:spPr>
          <a:xfrm>
            <a:off x="5364088" y="5550266"/>
            <a:ext cx="3492388" cy="68704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latin typeface="Meiryo UI" panose="020B0604030504040204" pitchFamily="50" charset="-128"/>
                <a:ea typeface="Meiryo UI" panose="020B0604030504040204" pitchFamily="50" charset="-128"/>
              </a:rPr>
              <a:t>アンケート</a:t>
            </a:r>
            <a:r>
              <a:rPr lang="ja-JP" altLang="en-US" sz="1200" dirty="0" smtClean="0">
                <a:solidFill>
                  <a:schemeClr val="tx1"/>
                </a:solidFill>
                <a:latin typeface="Meiryo UI" panose="020B0604030504040204" pitchFamily="50" charset="-128"/>
                <a:ea typeface="Meiryo UI" panose="020B0604030504040204" pitchFamily="50" charset="-128"/>
              </a:rPr>
              <a:t>をご記入のうえ、</a:t>
            </a:r>
            <a:r>
              <a:rPr lang="en-US" altLang="ja-JP" sz="1200" dirty="0" smtClean="0">
                <a:solidFill>
                  <a:schemeClr val="tx1"/>
                </a:solidFill>
                <a:latin typeface="Meiryo UI" panose="020B0604030504040204" pitchFamily="50" charset="-128"/>
                <a:ea typeface="Meiryo UI" panose="020B0604030504040204" pitchFamily="50" charset="-128"/>
              </a:rPr>
              <a:t>”next”</a:t>
            </a:r>
            <a:r>
              <a:rPr lang="ja-JP" altLang="en-US" sz="1200" dirty="0" smtClean="0">
                <a:solidFill>
                  <a:schemeClr val="tx1"/>
                </a:solidFill>
                <a:latin typeface="Meiryo UI" panose="020B0604030504040204" pitchFamily="50" charset="-128"/>
                <a:ea typeface="Meiryo UI" panose="020B0604030504040204" pitchFamily="50" charset="-128"/>
              </a:rPr>
              <a:t>をクリックしてください</a:t>
            </a:r>
            <a:endParaRPr lang="en-US" altLang="ja-JP" sz="1200" dirty="0" smtClean="0">
              <a:solidFill>
                <a:schemeClr val="tx1"/>
              </a:solidFill>
              <a:latin typeface="Meiryo UI" panose="020B0604030504040204" pitchFamily="50" charset="-128"/>
              <a:ea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rPr>
              <a:t>前画面に戻りたい場合は、</a:t>
            </a:r>
            <a:r>
              <a:rPr lang="en-US" altLang="ja-JP" sz="1200" dirty="0" smtClean="0">
                <a:solidFill>
                  <a:schemeClr val="tx1"/>
                </a:solidFill>
                <a:latin typeface="Meiryo UI" panose="020B0604030504040204" pitchFamily="50" charset="-128"/>
                <a:ea typeface="Meiryo UI" panose="020B0604030504040204" pitchFamily="50" charset="-128"/>
              </a:rPr>
              <a:t>”back”</a:t>
            </a:r>
            <a:r>
              <a:rPr lang="ja-JP" altLang="en-US" sz="1200" dirty="0" smtClean="0">
                <a:solidFill>
                  <a:schemeClr val="tx1"/>
                </a:solidFill>
                <a:latin typeface="Meiryo UI" panose="020B0604030504040204" pitchFamily="50" charset="-128"/>
                <a:ea typeface="Meiryo UI" panose="020B0604030504040204" pitchFamily="50" charset="-128"/>
              </a:rPr>
              <a:t>をクリックしてください</a:t>
            </a:r>
            <a:endParaRPr lang="en-US" altLang="ja-JP" sz="1200" dirty="0" smtClean="0">
              <a:solidFill>
                <a:srgbClr val="FF0000"/>
              </a:solidFill>
              <a:latin typeface="Meiryo UI" panose="020B0604030504040204" pitchFamily="50" charset="-128"/>
              <a:ea typeface="Meiryo UI" panose="020B0604030504040204" pitchFamily="50" charset="-128"/>
            </a:endParaRPr>
          </a:p>
          <a:p>
            <a:r>
              <a:rPr lang="ja-JP" altLang="en-US" sz="1200" dirty="0" smtClean="0">
                <a:solidFill>
                  <a:srgbClr val="FF0000"/>
                </a:solidFill>
                <a:latin typeface="Meiryo UI" panose="020B0604030504040204" pitchFamily="50" charset="-128"/>
                <a:ea typeface="Meiryo UI" panose="020B0604030504040204" pitchFamily="50" charset="-128"/>
              </a:rPr>
              <a:t>*ブラウザの戻るボタンは利用しないでください</a:t>
            </a:r>
            <a:endParaRPr lang="en-US" altLang="ja-JP" sz="1200" dirty="0">
              <a:solidFill>
                <a:srgbClr val="FF0000"/>
              </a:solidFill>
              <a:latin typeface="Meiryo UI" panose="020B0604030504040204" pitchFamily="50" charset="-128"/>
              <a:ea typeface="Meiryo UI" panose="020B0604030504040204" pitchFamily="50" charset="-128"/>
            </a:endParaRPr>
          </a:p>
        </p:txBody>
      </p:sp>
      <p:cxnSp>
        <p:nvCxnSpPr>
          <p:cNvPr id="9" name="直線矢印コネクタ 8"/>
          <p:cNvCxnSpPr/>
          <p:nvPr/>
        </p:nvCxnSpPr>
        <p:spPr>
          <a:xfrm flipH="1" flipV="1">
            <a:off x="5076056" y="5701055"/>
            <a:ext cx="288032" cy="3427"/>
          </a:xfrm>
          <a:prstGeom prst="straightConnector1">
            <a:avLst/>
          </a:prstGeom>
          <a:ln w="158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 name="正方形/長方形 13"/>
          <p:cNvSpPr/>
          <p:nvPr/>
        </p:nvSpPr>
        <p:spPr>
          <a:xfrm>
            <a:off x="4031940" y="5704482"/>
            <a:ext cx="1044116" cy="388814"/>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4349087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7163" y="1685925"/>
            <a:ext cx="8829675" cy="3486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タイトル 1"/>
          <p:cNvSpPr>
            <a:spLocks noGrp="1"/>
          </p:cNvSpPr>
          <p:nvPr>
            <p:ph type="title"/>
          </p:nvPr>
        </p:nvSpPr>
        <p:spPr/>
        <p:txBody>
          <a:bodyPr/>
          <a:lstStyle/>
          <a:p>
            <a:r>
              <a:rPr kumimoji="1" lang="ja-JP" altLang="en-US" dirty="0" smtClean="0"/>
              <a:t>入力内容の確認</a:t>
            </a:r>
            <a:endParaRPr kumimoji="1" lang="ja-JP" altLang="en-US" dirty="0"/>
          </a:p>
        </p:txBody>
      </p:sp>
      <p:grpSp>
        <p:nvGrpSpPr>
          <p:cNvPr id="14" name="グループ化 13"/>
          <p:cNvGrpSpPr/>
          <p:nvPr/>
        </p:nvGrpSpPr>
        <p:grpSpPr>
          <a:xfrm>
            <a:off x="374576" y="5161190"/>
            <a:ext cx="8373888" cy="356042"/>
            <a:chOff x="539552" y="1272758"/>
            <a:chExt cx="5578362" cy="356042"/>
          </a:xfrm>
        </p:grpSpPr>
        <p:sp>
          <p:nvSpPr>
            <p:cNvPr id="21" name="フリーフォーム 20"/>
            <p:cNvSpPr/>
            <p:nvPr/>
          </p:nvSpPr>
          <p:spPr>
            <a:xfrm>
              <a:off x="539552" y="1272758"/>
              <a:ext cx="5578362" cy="140018"/>
            </a:xfrm>
            <a:custGeom>
              <a:avLst/>
              <a:gdLst>
                <a:gd name="connsiteX0" fmla="*/ 0 w 7840980"/>
                <a:gd name="connsiteY0" fmla="*/ 232410 h 280035"/>
                <a:gd name="connsiteX1" fmla="*/ 845820 w 7840980"/>
                <a:gd name="connsiteY1" fmla="*/ 38100 h 280035"/>
                <a:gd name="connsiteX2" fmla="*/ 1920240 w 7840980"/>
                <a:gd name="connsiteY2" fmla="*/ 278130 h 280035"/>
                <a:gd name="connsiteX3" fmla="*/ 2937510 w 7840980"/>
                <a:gd name="connsiteY3" fmla="*/ 49530 h 280035"/>
                <a:gd name="connsiteX4" fmla="*/ 3851910 w 7840980"/>
                <a:gd name="connsiteY4" fmla="*/ 266700 h 280035"/>
                <a:gd name="connsiteX5" fmla="*/ 4880610 w 7840980"/>
                <a:gd name="connsiteY5" fmla="*/ 15240 h 280035"/>
                <a:gd name="connsiteX6" fmla="*/ 5920740 w 7840980"/>
                <a:gd name="connsiteY6" fmla="*/ 266700 h 280035"/>
                <a:gd name="connsiteX7" fmla="*/ 6869430 w 7840980"/>
                <a:gd name="connsiteY7" fmla="*/ 3810 h 280035"/>
                <a:gd name="connsiteX8" fmla="*/ 7840980 w 7840980"/>
                <a:gd name="connsiteY8" fmla="*/ 243840 h 2800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40980" h="280035">
                  <a:moveTo>
                    <a:pt x="0" y="232410"/>
                  </a:moveTo>
                  <a:cubicBezTo>
                    <a:pt x="262890" y="131445"/>
                    <a:pt x="525780" y="30480"/>
                    <a:pt x="845820" y="38100"/>
                  </a:cubicBezTo>
                  <a:cubicBezTo>
                    <a:pt x="1165860" y="45720"/>
                    <a:pt x="1571625" y="276225"/>
                    <a:pt x="1920240" y="278130"/>
                  </a:cubicBezTo>
                  <a:cubicBezTo>
                    <a:pt x="2268855" y="280035"/>
                    <a:pt x="2615565" y="51435"/>
                    <a:pt x="2937510" y="49530"/>
                  </a:cubicBezTo>
                  <a:cubicBezTo>
                    <a:pt x="3259455" y="47625"/>
                    <a:pt x="3528060" y="272415"/>
                    <a:pt x="3851910" y="266700"/>
                  </a:cubicBezTo>
                  <a:cubicBezTo>
                    <a:pt x="4175760" y="260985"/>
                    <a:pt x="4535805" y="15240"/>
                    <a:pt x="4880610" y="15240"/>
                  </a:cubicBezTo>
                  <a:cubicBezTo>
                    <a:pt x="5225415" y="15240"/>
                    <a:pt x="5589270" y="268605"/>
                    <a:pt x="5920740" y="266700"/>
                  </a:cubicBezTo>
                  <a:cubicBezTo>
                    <a:pt x="6252210" y="264795"/>
                    <a:pt x="6549390" y="7620"/>
                    <a:pt x="6869430" y="3810"/>
                  </a:cubicBezTo>
                  <a:cubicBezTo>
                    <a:pt x="7189470" y="0"/>
                    <a:pt x="7515225" y="121920"/>
                    <a:pt x="7840980" y="24384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2" name="フリーフォーム 21"/>
            <p:cNvSpPr/>
            <p:nvPr/>
          </p:nvSpPr>
          <p:spPr>
            <a:xfrm>
              <a:off x="539552" y="1488782"/>
              <a:ext cx="5578362" cy="140018"/>
            </a:xfrm>
            <a:custGeom>
              <a:avLst/>
              <a:gdLst>
                <a:gd name="connsiteX0" fmla="*/ 0 w 7840980"/>
                <a:gd name="connsiteY0" fmla="*/ 232410 h 280035"/>
                <a:gd name="connsiteX1" fmla="*/ 845820 w 7840980"/>
                <a:gd name="connsiteY1" fmla="*/ 38100 h 280035"/>
                <a:gd name="connsiteX2" fmla="*/ 1920240 w 7840980"/>
                <a:gd name="connsiteY2" fmla="*/ 278130 h 280035"/>
                <a:gd name="connsiteX3" fmla="*/ 2937510 w 7840980"/>
                <a:gd name="connsiteY3" fmla="*/ 49530 h 280035"/>
                <a:gd name="connsiteX4" fmla="*/ 3851910 w 7840980"/>
                <a:gd name="connsiteY4" fmla="*/ 266700 h 280035"/>
                <a:gd name="connsiteX5" fmla="*/ 4880610 w 7840980"/>
                <a:gd name="connsiteY5" fmla="*/ 15240 h 280035"/>
                <a:gd name="connsiteX6" fmla="*/ 5920740 w 7840980"/>
                <a:gd name="connsiteY6" fmla="*/ 266700 h 280035"/>
                <a:gd name="connsiteX7" fmla="*/ 6869430 w 7840980"/>
                <a:gd name="connsiteY7" fmla="*/ 3810 h 280035"/>
                <a:gd name="connsiteX8" fmla="*/ 7840980 w 7840980"/>
                <a:gd name="connsiteY8" fmla="*/ 243840 h 2800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40980" h="280035">
                  <a:moveTo>
                    <a:pt x="0" y="232410"/>
                  </a:moveTo>
                  <a:cubicBezTo>
                    <a:pt x="262890" y="131445"/>
                    <a:pt x="525780" y="30480"/>
                    <a:pt x="845820" y="38100"/>
                  </a:cubicBezTo>
                  <a:cubicBezTo>
                    <a:pt x="1165860" y="45720"/>
                    <a:pt x="1571625" y="276225"/>
                    <a:pt x="1920240" y="278130"/>
                  </a:cubicBezTo>
                  <a:cubicBezTo>
                    <a:pt x="2268855" y="280035"/>
                    <a:pt x="2615565" y="51435"/>
                    <a:pt x="2937510" y="49530"/>
                  </a:cubicBezTo>
                  <a:cubicBezTo>
                    <a:pt x="3259455" y="47625"/>
                    <a:pt x="3528060" y="272415"/>
                    <a:pt x="3851910" y="266700"/>
                  </a:cubicBezTo>
                  <a:cubicBezTo>
                    <a:pt x="4175760" y="260985"/>
                    <a:pt x="4535805" y="15240"/>
                    <a:pt x="4880610" y="15240"/>
                  </a:cubicBezTo>
                  <a:cubicBezTo>
                    <a:pt x="5225415" y="15240"/>
                    <a:pt x="5589270" y="268605"/>
                    <a:pt x="5920740" y="266700"/>
                  </a:cubicBezTo>
                  <a:cubicBezTo>
                    <a:pt x="6252210" y="264795"/>
                    <a:pt x="6549390" y="7620"/>
                    <a:pt x="6869430" y="3810"/>
                  </a:cubicBezTo>
                  <a:cubicBezTo>
                    <a:pt x="7189470" y="0"/>
                    <a:pt x="7515225" y="121920"/>
                    <a:pt x="7840980" y="24384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sp>
        <p:nvSpPr>
          <p:cNvPr id="15" name="正方形/長方形 14"/>
          <p:cNvSpPr/>
          <p:nvPr/>
        </p:nvSpPr>
        <p:spPr>
          <a:xfrm>
            <a:off x="3798168" y="3193812"/>
            <a:ext cx="5382344" cy="523220"/>
          </a:xfrm>
          <a:prstGeom prst="rect">
            <a:avLst/>
          </a:prstGeom>
        </p:spPr>
        <p:txBody>
          <a:bodyPr wrap="square">
            <a:spAutoFit/>
          </a:bodyPr>
          <a:lstStyle/>
          <a:p>
            <a:r>
              <a:rPr lang="ja-JP" altLang="en-US" sz="1400" dirty="0">
                <a:solidFill>
                  <a:srgbClr val="FF0000"/>
                </a:solidFill>
                <a:latin typeface="Meiryo UI" panose="020B0604030504040204" pitchFamily="50" charset="-128"/>
                <a:ea typeface="Meiryo UI" panose="020B0604030504040204" pitchFamily="50" charset="-128"/>
              </a:rPr>
              <a:t>登録はまだ完了して</a:t>
            </a:r>
            <a:r>
              <a:rPr lang="ja-JP" altLang="en-US" sz="1400" dirty="0" smtClean="0">
                <a:solidFill>
                  <a:srgbClr val="FF0000"/>
                </a:solidFill>
                <a:latin typeface="Meiryo UI" panose="020B0604030504040204" pitchFamily="50" charset="-128"/>
                <a:ea typeface="Meiryo UI" panose="020B0604030504040204" pitchFamily="50" charset="-128"/>
              </a:rPr>
              <a:t>いません</a:t>
            </a:r>
            <a:endParaRPr lang="en-US" altLang="ja-JP" sz="1400" dirty="0">
              <a:solidFill>
                <a:srgbClr val="FF0000"/>
              </a:solidFill>
              <a:latin typeface="Meiryo UI" panose="020B0604030504040204" pitchFamily="50" charset="-128"/>
              <a:ea typeface="Meiryo UI" panose="020B0604030504040204" pitchFamily="50" charset="-128"/>
            </a:endParaRPr>
          </a:p>
          <a:p>
            <a:r>
              <a:rPr lang="ja-JP" altLang="en-US" sz="1400" dirty="0">
                <a:solidFill>
                  <a:srgbClr val="FF0000"/>
                </a:solidFill>
                <a:latin typeface="Meiryo UI" panose="020B0604030504040204" pitchFamily="50" charset="-128"/>
                <a:ea typeface="Meiryo UI" panose="020B0604030504040204" pitchFamily="50" charset="-128"/>
              </a:rPr>
              <a:t>入力内容に間違いがないか確認のうえ、</a:t>
            </a:r>
            <a:r>
              <a:rPr lang="en-US" altLang="ja-JP" sz="1400" dirty="0">
                <a:solidFill>
                  <a:srgbClr val="FF0000"/>
                </a:solidFill>
                <a:latin typeface="Meiryo UI" panose="020B0604030504040204" pitchFamily="50" charset="-128"/>
                <a:ea typeface="Meiryo UI" panose="020B0604030504040204" pitchFamily="50" charset="-128"/>
              </a:rPr>
              <a:t>”register”</a:t>
            </a:r>
            <a:r>
              <a:rPr lang="ja-JP" altLang="en-US" sz="1400" dirty="0">
                <a:solidFill>
                  <a:srgbClr val="FF0000"/>
                </a:solidFill>
                <a:latin typeface="Meiryo UI" panose="020B0604030504040204" pitchFamily="50" charset="-128"/>
                <a:ea typeface="Meiryo UI" panose="020B0604030504040204" pitchFamily="50" charset="-128"/>
              </a:rPr>
              <a:t>をクリックして</a:t>
            </a:r>
            <a:r>
              <a:rPr lang="ja-JP" altLang="en-US" sz="1400" dirty="0" smtClean="0">
                <a:solidFill>
                  <a:srgbClr val="FF0000"/>
                </a:solidFill>
                <a:latin typeface="Meiryo UI" panose="020B0604030504040204" pitchFamily="50" charset="-128"/>
                <a:ea typeface="Meiryo UI" panose="020B0604030504040204" pitchFamily="50" charset="-128"/>
              </a:rPr>
              <a:t>ください</a:t>
            </a:r>
            <a:endParaRPr lang="en-US" altLang="ja-JP" sz="1400" dirty="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9017658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入力内容の確認</a:t>
            </a:r>
            <a:endParaRPr kumimoji="1" lang="ja-JP" altLang="en-US" dirty="0"/>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975" y="1648544"/>
            <a:ext cx="8782050" cy="487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正方形/長方形 4"/>
          <p:cNvSpPr/>
          <p:nvPr/>
        </p:nvSpPr>
        <p:spPr>
          <a:xfrm>
            <a:off x="3275856" y="2944688"/>
            <a:ext cx="936104" cy="29072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latin typeface="Meiryo UI" panose="020B0604030504040204" pitchFamily="50" charset="-128"/>
                <a:ea typeface="Meiryo UI" panose="020B0604030504040204" pitchFamily="50" charset="-128"/>
              </a:rPr>
              <a:t>合計</a:t>
            </a:r>
            <a:r>
              <a:rPr lang="ja-JP" altLang="en-US" sz="1400" dirty="0">
                <a:solidFill>
                  <a:schemeClr val="tx1"/>
                </a:solidFill>
                <a:latin typeface="Meiryo UI" panose="020B0604030504040204" pitchFamily="50" charset="-128"/>
                <a:ea typeface="Meiryo UI" panose="020B0604030504040204" pitchFamily="50" charset="-128"/>
              </a:rPr>
              <a:t>金額</a:t>
            </a:r>
            <a:endParaRPr lang="en-US" altLang="ja-JP" sz="1400" dirty="0" smtClean="0">
              <a:solidFill>
                <a:schemeClr val="tx1"/>
              </a:solidFill>
              <a:latin typeface="Meiryo UI" panose="020B0604030504040204" pitchFamily="50" charset="-128"/>
              <a:ea typeface="Meiryo UI" panose="020B0604030504040204" pitchFamily="50" charset="-128"/>
            </a:endParaRPr>
          </a:p>
        </p:txBody>
      </p:sp>
      <p:sp>
        <p:nvSpPr>
          <p:cNvPr id="6" name="正方形/長方形 5"/>
          <p:cNvSpPr/>
          <p:nvPr/>
        </p:nvSpPr>
        <p:spPr>
          <a:xfrm>
            <a:off x="4553998" y="4888904"/>
            <a:ext cx="4482498" cy="68704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latin typeface="Meiryo UI" panose="020B0604030504040204" pitchFamily="50" charset="-128"/>
                <a:ea typeface="Meiryo UI" panose="020B0604030504040204" pitchFamily="50" charset="-128"/>
              </a:rPr>
              <a:t>入力内容に問題がなければ、</a:t>
            </a:r>
            <a:r>
              <a:rPr lang="en-US" altLang="ja-JP" sz="1400" dirty="0" smtClean="0">
                <a:solidFill>
                  <a:schemeClr val="tx1"/>
                </a:solidFill>
                <a:latin typeface="Meiryo UI" panose="020B0604030504040204" pitchFamily="50" charset="-128"/>
                <a:ea typeface="Meiryo UI" panose="020B0604030504040204" pitchFamily="50" charset="-128"/>
              </a:rPr>
              <a:t>”register”</a:t>
            </a:r>
            <a:r>
              <a:rPr lang="ja-JP" altLang="en-US" sz="1400" dirty="0" smtClean="0">
                <a:solidFill>
                  <a:schemeClr val="tx1"/>
                </a:solidFill>
                <a:latin typeface="Meiryo UI" panose="020B0604030504040204" pitchFamily="50" charset="-128"/>
                <a:ea typeface="Meiryo UI" panose="020B0604030504040204" pitchFamily="50" charset="-128"/>
              </a:rPr>
              <a:t>をクリックしてください</a:t>
            </a:r>
            <a:endParaRPr lang="en-US" altLang="ja-JP" sz="1400" dirty="0" smtClean="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入力</a:t>
            </a:r>
            <a:r>
              <a:rPr lang="ja-JP" altLang="en-US" sz="1400" dirty="0" smtClean="0">
                <a:solidFill>
                  <a:schemeClr val="tx1"/>
                </a:solidFill>
                <a:latin typeface="Meiryo UI" panose="020B0604030504040204" pitchFamily="50" charset="-128"/>
                <a:ea typeface="Meiryo UI" panose="020B0604030504040204" pitchFamily="50" charset="-128"/>
              </a:rPr>
              <a:t>内容を修正したい場合は、</a:t>
            </a:r>
            <a:r>
              <a:rPr lang="en-US" altLang="ja-JP" sz="1400" dirty="0" smtClean="0">
                <a:solidFill>
                  <a:schemeClr val="tx1"/>
                </a:solidFill>
                <a:latin typeface="Meiryo UI" panose="020B0604030504040204" pitchFamily="50" charset="-128"/>
                <a:ea typeface="Meiryo UI" panose="020B0604030504040204" pitchFamily="50" charset="-128"/>
              </a:rPr>
              <a:t>”back”</a:t>
            </a:r>
            <a:r>
              <a:rPr lang="ja-JP" altLang="en-US" sz="1400" dirty="0" smtClean="0">
                <a:solidFill>
                  <a:schemeClr val="tx1"/>
                </a:solidFill>
                <a:latin typeface="Meiryo UI" panose="020B0604030504040204" pitchFamily="50" charset="-128"/>
                <a:ea typeface="Meiryo UI" panose="020B0604030504040204" pitchFamily="50" charset="-128"/>
              </a:rPr>
              <a:t>をクリックしてください</a:t>
            </a:r>
            <a:endParaRPr lang="en-US" altLang="ja-JP" sz="1400" dirty="0" smtClean="0">
              <a:solidFill>
                <a:srgbClr val="FF0000"/>
              </a:solidFill>
              <a:latin typeface="Meiryo UI" panose="020B0604030504040204" pitchFamily="50" charset="-128"/>
              <a:ea typeface="Meiryo UI" panose="020B0604030504040204" pitchFamily="50" charset="-128"/>
            </a:endParaRPr>
          </a:p>
          <a:p>
            <a:r>
              <a:rPr lang="ja-JP" altLang="en-US" sz="1400" dirty="0" smtClean="0">
                <a:solidFill>
                  <a:srgbClr val="FF0000"/>
                </a:solidFill>
                <a:latin typeface="Meiryo UI" panose="020B0604030504040204" pitchFamily="50" charset="-128"/>
                <a:ea typeface="Meiryo UI" panose="020B0604030504040204" pitchFamily="50" charset="-128"/>
              </a:rPr>
              <a:t>*ブラウザの戻るボタンは利用しないでください</a:t>
            </a:r>
            <a:endParaRPr lang="en-US" altLang="ja-JP" sz="1400" dirty="0">
              <a:solidFill>
                <a:srgbClr val="FF0000"/>
              </a:solidFill>
              <a:latin typeface="Meiryo UI" panose="020B0604030504040204" pitchFamily="50" charset="-128"/>
              <a:ea typeface="Meiryo UI" panose="020B0604030504040204" pitchFamily="50" charset="-128"/>
            </a:endParaRPr>
          </a:p>
        </p:txBody>
      </p:sp>
      <p:cxnSp>
        <p:nvCxnSpPr>
          <p:cNvPr id="7" name="直線矢印コネクタ 6"/>
          <p:cNvCxnSpPr/>
          <p:nvPr/>
        </p:nvCxnSpPr>
        <p:spPr>
          <a:xfrm flipH="1">
            <a:off x="5220072" y="5575950"/>
            <a:ext cx="900100" cy="220284"/>
          </a:xfrm>
          <a:prstGeom prst="straightConnector1">
            <a:avLst/>
          </a:prstGeom>
          <a:ln w="158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 name="直線矢印コネクタ 7"/>
          <p:cNvCxnSpPr/>
          <p:nvPr/>
        </p:nvCxnSpPr>
        <p:spPr>
          <a:xfrm flipH="1">
            <a:off x="3059832" y="3044581"/>
            <a:ext cx="216024" cy="1"/>
          </a:xfrm>
          <a:prstGeom prst="straightConnector1">
            <a:avLst/>
          </a:prstGeom>
          <a:ln w="158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nvGrpSpPr>
          <p:cNvPr id="10" name="グループ化 9"/>
          <p:cNvGrpSpPr/>
          <p:nvPr/>
        </p:nvGrpSpPr>
        <p:grpSpPr>
          <a:xfrm>
            <a:off x="374576" y="1416774"/>
            <a:ext cx="8373888" cy="356042"/>
            <a:chOff x="539552" y="1272758"/>
            <a:chExt cx="5578362" cy="356042"/>
          </a:xfrm>
        </p:grpSpPr>
        <p:sp>
          <p:nvSpPr>
            <p:cNvPr id="11" name="フリーフォーム 10"/>
            <p:cNvSpPr/>
            <p:nvPr/>
          </p:nvSpPr>
          <p:spPr>
            <a:xfrm>
              <a:off x="539552" y="1272758"/>
              <a:ext cx="5578362" cy="140018"/>
            </a:xfrm>
            <a:custGeom>
              <a:avLst/>
              <a:gdLst>
                <a:gd name="connsiteX0" fmla="*/ 0 w 7840980"/>
                <a:gd name="connsiteY0" fmla="*/ 232410 h 280035"/>
                <a:gd name="connsiteX1" fmla="*/ 845820 w 7840980"/>
                <a:gd name="connsiteY1" fmla="*/ 38100 h 280035"/>
                <a:gd name="connsiteX2" fmla="*/ 1920240 w 7840980"/>
                <a:gd name="connsiteY2" fmla="*/ 278130 h 280035"/>
                <a:gd name="connsiteX3" fmla="*/ 2937510 w 7840980"/>
                <a:gd name="connsiteY3" fmla="*/ 49530 h 280035"/>
                <a:gd name="connsiteX4" fmla="*/ 3851910 w 7840980"/>
                <a:gd name="connsiteY4" fmla="*/ 266700 h 280035"/>
                <a:gd name="connsiteX5" fmla="*/ 4880610 w 7840980"/>
                <a:gd name="connsiteY5" fmla="*/ 15240 h 280035"/>
                <a:gd name="connsiteX6" fmla="*/ 5920740 w 7840980"/>
                <a:gd name="connsiteY6" fmla="*/ 266700 h 280035"/>
                <a:gd name="connsiteX7" fmla="*/ 6869430 w 7840980"/>
                <a:gd name="connsiteY7" fmla="*/ 3810 h 280035"/>
                <a:gd name="connsiteX8" fmla="*/ 7840980 w 7840980"/>
                <a:gd name="connsiteY8" fmla="*/ 243840 h 2800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40980" h="280035">
                  <a:moveTo>
                    <a:pt x="0" y="232410"/>
                  </a:moveTo>
                  <a:cubicBezTo>
                    <a:pt x="262890" y="131445"/>
                    <a:pt x="525780" y="30480"/>
                    <a:pt x="845820" y="38100"/>
                  </a:cubicBezTo>
                  <a:cubicBezTo>
                    <a:pt x="1165860" y="45720"/>
                    <a:pt x="1571625" y="276225"/>
                    <a:pt x="1920240" y="278130"/>
                  </a:cubicBezTo>
                  <a:cubicBezTo>
                    <a:pt x="2268855" y="280035"/>
                    <a:pt x="2615565" y="51435"/>
                    <a:pt x="2937510" y="49530"/>
                  </a:cubicBezTo>
                  <a:cubicBezTo>
                    <a:pt x="3259455" y="47625"/>
                    <a:pt x="3528060" y="272415"/>
                    <a:pt x="3851910" y="266700"/>
                  </a:cubicBezTo>
                  <a:cubicBezTo>
                    <a:pt x="4175760" y="260985"/>
                    <a:pt x="4535805" y="15240"/>
                    <a:pt x="4880610" y="15240"/>
                  </a:cubicBezTo>
                  <a:cubicBezTo>
                    <a:pt x="5225415" y="15240"/>
                    <a:pt x="5589270" y="268605"/>
                    <a:pt x="5920740" y="266700"/>
                  </a:cubicBezTo>
                  <a:cubicBezTo>
                    <a:pt x="6252210" y="264795"/>
                    <a:pt x="6549390" y="7620"/>
                    <a:pt x="6869430" y="3810"/>
                  </a:cubicBezTo>
                  <a:cubicBezTo>
                    <a:pt x="7189470" y="0"/>
                    <a:pt x="7515225" y="121920"/>
                    <a:pt x="7840980" y="24384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2" name="フリーフォーム 11"/>
            <p:cNvSpPr/>
            <p:nvPr/>
          </p:nvSpPr>
          <p:spPr>
            <a:xfrm>
              <a:off x="539552" y="1488782"/>
              <a:ext cx="5578362" cy="140018"/>
            </a:xfrm>
            <a:custGeom>
              <a:avLst/>
              <a:gdLst>
                <a:gd name="connsiteX0" fmla="*/ 0 w 7840980"/>
                <a:gd name="connsiteY0" fmla="*/ 232410 h 280035"/>
                <a:gd name="connsiteX1" fmla="*/ 845820 w 7840980"/>
                <a:gd name="connsiteY1" fmla="*/ 38100 h 280035"/>
                <a:gd name="connsiteX2" fmla="*/ 1920240 w 7840980"/>
                <a:gd name="connsiteY2" fmla="*/ 278130 h 280035"/>
                <a:gd name="connsiteX3" fmla="*/ 2937510 w 7840980"/>
                <a:gd name="connsiteY3" fmla="*/ 49530 h 280035"/>
                <a:gd name="connsiteX4" fmla="*/ 3851910 w 7840980"/>
                <a:gd name="connsiteY4" fmla="*/ 266700 h 280035"/>
                <a:gd name="connsiteX5" fmla="*/ 4880610 w 7840980"/>
                <a:gd name="connsiteY5" fmla="*/ 15240 h 280035"/>
                <a:gd name="connsiteX6" fmla="*/ 5920740 w 7840980"/>
                <a:gd name="connsiteY6" fmla="*/ 266700 h 280035"/>
                <a:gd name="connsiteX7" fmla="*/ 6869430 w 7840980"/>
                <a:gd name="connsiteY7" fmla="*/ 3810 h 280035"/>
                <a:gd name="connsiteX8" fmla="*/ 7840980 w 7840980"/>
                <a:gd name="connsiteY8" fmla="*/ 243840 h 2800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40980" h="280035">
                  <a:moveTo>
                    <a:pt x="0" y="232410"/>
                  </a:moveTo>
                  <a:cubicBezTo>
                    <a:pt x="262890" y="131445"/>
                    <a:pt x="525780" y="30480"/>
                    <a:pt x="845820" y="38100"/>
                  </a:cubicBezTo>
                  <a:cubicBezTo>
                    <a:pt x="1165860" y="45720"/>
                    <a:pt x="1571625" y="276225"/>
                    <a:pt x="1920240" y="278130"/>
                  </a:cubicBezTo>
                  <a:cubicBezTo>
                    <a:pt x="2268855" y="280035"/>
                    <a:pt x="2615565" y="51435"/>
                    <a:pt x="2937510" y="49530"/>
                  </a:cubicBezTo>
                  <a:cubicBezTo>
                    <a:pt x="3259455" y="47625"/>
                    <a:pt x="3528060" y="272415"/>
                    <a:pt x="3851910" y="266700"/>
                  </a:cubicBezTo>
                  <a:cubicBezTo>
                    <a:pt x="4175760" y="260985"/>
                    <a:pt x="4535805" y="15240"/>
                    <a:pt x="4880610" y="15240"/>
                  </a:cubicBezTo>
                  <a:cubicBezTo>
                    <a:pt x="5225415" y="15240"/>
                    <a:pt x="5589270" y="268605"/>
                    <a:pt x="5920740" y="266700"/>
                  </a:cubicBezTo>
                  <a:cubicBezTo>
                    <a:pt x="6252210" y="264795"/>
                    <a:pt x="6549390" y="7620"/>
                    <a:pt x="6869430" y="3810"/>
                  </a:cubicBezTo>
                  <a:cubicBezTo>
                    <a:pt x="7189470" y="0"/>
                    <a:pt x="7515225" y="121920"/>
                    <a:pt x="7840980" y="24384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sp>
        <p:nvSpPr>
          <p:cNvPr id="13" name="正方形/長方形 12"/>
          <p:cNvSpPr/>
          <p:nvPr/>
        </p:nvSpPr>
        <p:spPr>
          <a:xfrm>
            <a:off x="3887924" y="5796234"/>
            <a:ext cx="1332148" cy="388814"/>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7962393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2450" y="1452563"/>
            <a:ext cx="8039100" cy="3952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タイトル 1"/>
          <p:cNvSpPr>
            <a:spLocks noGrp="1"/>
          </p:cNvSpPr>
          <p:nvPr>
            <p:ph type="title"/>
          </p:nvPr>
        </p:nvSpPr>
        <p:spPr/>
        <p:txBody>
          <a:bodyPr/>
          <a:lstStyle/>
          <a:p>
            <a:r>
              <a:rPr kumimoji="1" lang="ja-JP" altLang="en-US" dirty="0" smtClean="0"/>
              <a:t>登録完了</a:t>
            </a:r>
            <a:endParaRPr kumimoji="1" lang="ja-JP" altLang="en-US" dirty="0"/>
          </a:p>
        </p:txBody>
      </p:sp>
      <p:pic>
        <p:nvPicPr>
          <p:cNvPr id="9" name="____label____26" descr="358A984C-E927-4834-A1F4-9582BAE89002.png"/>
          <p:cNvPicPr>
            <a:picLocks noGrp="1"/>
          </p:cNvPicPr>
          <p:nvPr>
            <p:ph idx="1"/>
          </p:nvPr>
        </p:nvPicPr>
        <p:blipFill>
          <a:blip r:embed="rId3"/>
          <a:stretch>
            <a:fillRect/>
          </a:stretch>
        </p:blipFill>
        <p:spPr>
          <a:xfrm>
            <a:off x="8940800" y="190500"/>
            <a:ext cx="12700" cy="12700"/>
          </a:xfrm>
        </p:spPr>
      </p:pic>
      <p:sp>
        <p:nvSpPr>
          <p:cNvPr id="10" name="正方形/長方形 9"/>
          <p:cNvSpPr/>
          <p:nvPr/>
        </p:nvSpPr>
        <p:spPr>
          <a:xfrm>
            <a:off x="935596" y="5551936"/>
            <a:ext cx="7380820" cy="97340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dirty="0" smtClean="0">
                <a:solidFill>
                  <a:schemeClr val="tx1"/>
                </a:solidFill>
                <a:latin typeface="Meiryo UI" panose="020B0604030504040204" pitchFamily="50" charset="-128"/>
                <a:ea typeface="Meiryo UI" panose="020B0604030504040204" pitchFamily="50" charset="-128"/>
              </a:rPr>
              <a:t>24</a:t>
            </a:r>
            <a:r>
              <a:rPr lang="ja-JP" altLang="en-US" sz="1400" dirty="0" smtClean="0">
                <a:solidFill>
                  <a:schemeClr val="tx1"/>
                </a:solidFill>
                <a:latin typeface="Meiryo UI" panose="020B0604030504040204" pitchFamily="50" charset="-128"/>
                <a:ea typeface="Meiryo UI" panose="020B0604030504040204" pitchFamily="50" charset="-128"/>
              </a:rPr>
              <a:t>時間以内に登録完了のメールが送られます</a:t>
            </a:r>
            <a:endParaRPr lang="en-US" altLang="ja-JP" sz="1400" dirty="0" smtClean="0">
              <a:solidFill>
                <a:schemeClr val="tx1"/>
              </a:solidFill>
              <a:latin typeface="Meiryo UI" panose="020B0604030504040204" pitchFamily="50" charset="-128"/>
              <a:ea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rPr>
              <a:t>メールが届かない場合は、</a:t>
            </a:r>
            <a:r>
              <a:rPr lang="en-US" altLang="ja-JP" sz="1400" dirty="0" smtClean="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事務局（</a:t>
            </a:r>
            <a:r>
              <a:rPr lang="en-US" altLang="ja-JP" sz="1400" dirty="0">
                <a:solidFill>
                  <a:schemeClr val="tx1"/>
                </a:solidFill>
                <a:latin typeface="Meiryo UI" panose="020B0604030504040204" pitchFamily="50" charset="-128"/>
                <a:ea typeface="Meiryo UI" panose="020B0604030504040204" pitchFamily="50" charset="-128"/>
              </a:rPr>
              <a:t>iaevgconf2015_reg@ics-inc.co.jp</a:t>
            </a:r>
            <a:r>
              <a:rPr lang="ja-JP" altLang="en-US" sz="1400" dirty="0" smtClean="0">
                <a:solidFill>
                  <a:schemeClr val="tx1"/>
                </a:solidFill>
                <a:latin typeface="Meiryo UI" panose="020B0604030504040204" pitchFamily="50" charset="-128"/>
                <a:ea typeface="Meiryo UI" panose="020B0604030504040204" pitchFamily="50" charset="-128"/>
              </a:rPr>
              <a:t>）までご連絡ください</a:t>
            </a:r>
            <a:endParaRPr lang="en-US" altLang="ja-JP" sz="1400" dirty="0" smtClean="0">
              <a:solidFill>
                <a:schemeClr val="tx1"/>
              </a:solidFill>
              <a:latin typeface="Meiryo UI" panose="020B0604030504040204" pitchFamily="50" charset="-128"/>
              <a:ea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rPr>
              <a:t>また、入力内容の修正を行いたい場合も事務局までご連絡ください</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13" name="正方形/長方形 12"/>
          <p:cNvSpPr/>
          <p:nvPr/>
        </p:nvSpPr>
        <p:spPr>
          <a:xfrm>
            <a:off x="4389382" y="2708920"/>
            <a:ext cx="902698" cy="43204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latin typeface="Meiryo UI" panose="020B0604030504040204" pitchFamily="50" charset="-128"/>
                <a:ea typeface="Meiryo UI" panose="020B0604030504040204" pitchFamily="50" charset="-128"/>
              </a:rPr>
              <a:t>登録番号</a:t>
            </a:r>
            <a:endParaRPr lang="en-US" altLang="ja-JP" sz="1400" dirty="0">
              <a:solidFill>
                <a:schemeClr val="tx1"/>
              </a:solidFill>
              <a:latin typeface="Meiryo UI" panose="020B0604030504040204" pitchFamily="50" charset="-128"/>
              <a:ea typeface="Meiryo UI" panose="020B0604030504040204" pitchFamily="50" charset="-128"/>
            </a:endParaRPr>
          </a:p>
        </p:txBody>
      </p:sp>
      <p:cxnSp>
        <p:nvCxnSpPr>
          <p:cNvPr id="14" name="直線矢印コネクタ 13"/>
          <p:cNvCxnSpPr>
            <a:stCxn id="13" idx="1"/>
            <a:endCxn id="15" idx="3"/>
          </p:cNvCxnSpPr>
          <p:nvPr/>
        </p:nvCxnSpPr>
        <p:spPr>
          <a:xfrm flipH="1">
            <a:off x="3269028" y="2924944"/>
            <a:ext cx="1120354" cy="0"/>
          </a:xfrm>
          <a:prstGeom prst="straightConnector1">
            <a:avLst/>
          </a:prstGeom>
          <a:ln w="158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5" name="正方形/長方形 14"/>
          <p:cNvSpPr/>
          <p:nvPr/>
        </p:nvSpPr>
        <p:spPr>
          <a:xfrm>
            <a:off x="2159731" y="2708920"/>
            <a:ext cx="1109297" cy="43204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23528" y="1340768"/>
            <a:ext cx="8424936" cy="4525963"/>
          </a:xfrm>
        </p:spPr>
        <p:txBody>
          <a:bodyPr/>
          <a:lstStyle/>
          <a:p>
            <a:pPr marL="0" indent="0">
              <a:buNone/>
            </a:pPr>
            <a:r>
              <a:rPr lang="ja-JP" altLang="en-US" dirty="0" smtClean="0"/>
              <a:t>参加</a:t>
            </a:r>
            <a:r>
              <a:rPr lang="ja-JP" altLang="en-US" dirty="0"/>
              <a:t>登録</a:t>
            </a:r>
            <a:r>
              <a:rPr kumimoji="1" lang="ja-JP" altLang="en-US" dirty="0" smtClean="0"/>
              <a:t>フォームに関して不明点がございましたら事務局までお問い合わせください</a:t>
            </a:r>
            <a:endParaRPr kumimoji="1" lang="en-US" altLang="ja-JP" dirty="0" smtClean="0"/>
          </a:p>
          <a:p>
            <a:pPr marL="0" indent="0">
              <a:buNone/>
            </a:pPr>
            <a:endParaRPr lang="en-US" altLang="ja-JP" dirty="0" smtClean="0"/>
          </a:p>
          <a:p>
            <a:pPr marL="0" indent="0">
              <a:buNone/>
            </a:pPr>
            <a:endParaRPr lang="en-US" altLang="ja-JP" dirty="0" smtClean="0"/>
          </a:p>
          <a:p>
            <a:pPr marL="0" indent="0">
              <a:buNone/>
            </a:pPr>
            <a:r>
              <a:rPr lang="ja-JP" altLang="en-US" dirty="0" smtClean="0"/>
              <a:t>株式</a:t>
            </a:r>
            <a:r>
              <a:rPr lang="ja-JP" altLang="en-US" dirty="0"/>
              <a:t>会社</a:t>
            </a:r>
            <a:r>
              <a:rPr lang="en-US" altLang="ja-JP" dirty="0"/>
              <a:t>ICS</a:t>
            </a:r>
            <a:r>
              <a:rPr lang="ja-JP" altLang="en-US" dirty="0"/>
              <a:t>コンベンションデザイン内 </a:t>
            </a:r>
          </a:p>
          <a:p>
            <a:pPr marL="0" indent="0">
              <a:buNone/>
            </a:pPr>
            <a:r>
              <a:rPr lang="en-US" altLang="ja-JP" dirty="0"/>
              <a:t>IAEVG</a:t>
            </a:r>
            <a:r>
              <a:rPr lang="ja-JP" altLang="en-US" dirty="0"/>
              <a:t>国際</a:t>
            </a:r>
            <a:r>
              <a:rPr lang="ja-JP" altLang="en-US" dirty="0" smtClean="0"/>
              <a:t>大会登録事務局問い合わせ</a:t>
            </a:r>
            <a:endParaRPr lang="en-US" altLang="ja-JP" dirty="0" smtClean="0"/>
          </a:p>
          <a:p>
            <a:pPr marL="0" indent="0">
              <a:buNone/>
            </a:pPr>
            <a:r>
              <a:rPr lang="en-US" altLang="ja-JP" dirty="0" smtClean="0"/>
              <a:t>email:</a:t>
            </a:r>
            <a:r>
              <a:rPr lang="ja-JP" altLang="en-US" dirty="0">
                <a:latin typeface="Meiryo UI" panose="020B0604030504040204" pitchFamily="50" charset="-128"/>
                <a:ea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rPr>
              <a:t>iaevgconf2015_reg@ics-inc.co.jp</a:t>
            </a:r>
            <a:endParaRPr lang="en-US" altLang="ja-JP" dirty="0"/>
          </a:p>
        </p:txBody>
      </p:sp>
    </p:spTree>
    <p:extLst>
      <p:ext uri="{BB962C8B-B14F-4D97-AF65-F5344CB8AC3E}">
        <p14:creationId xmlns:p14="http://schemas.microsoft.com/office/powerpoint/2010/main" val="2784191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702604"/>
            <a:ext cx="5256584" cy="38146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正方形/長方形 4"/>
          <p:cNvSpPr/>
          <p:nvPr/>
        </p:nvSpPr>
        <p:spPr>
          <a:xfrm>
            <a:off x="2051720" y="5013176"/>
            <a:ext cx="2088232" cy="43204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5076056" y="4962917"/>
            <a:ext cx="3843232" cy="830997"/>
          </a:xfrm>
          <a:prstGeom prst="rect">
            <a:avLst/>
          </a:prstGeom>
          <a:noFill/>
          <a:ln w="28575">
            <a:solidFill>
              <a:srgbClr val="FF0000"/>
            </a:solidFill>
          </a:ln>
        </p:spPr>
        <p:txBody>
          <a:bodyPr wrap="none" rtlCol="0">
            <a:spAutoFit/>
          </a:bodyPr>
          <a:lstStyle/>
          <a:p>
            <a:r>
              <a:rPr kumimoji="1" lang="ja-JP" altLang="en-US" sz="1600" dirty="0" smtClean="0">
                <a:solidFill>
                  <a:srgbClr val="FF0000"/>
                </a:solidFill>
                <a:latin typeface="Meiryo UI" panose="020B0604030504040204" pitchFamily="50" charset="-128"/>
                <a:ea typeface="Meiryo UI" panose="020B0604030504040204" pitchFamily="50" charset="-128"/>
              </a:rPr>
              <a:t>画面最下部</a:t>
            </a:r>
            <a:r>
              <a:rPr kumimoji="1" lang="ja-JP" altLang="en-US" sz="1600" dirty="0" smtClean="0">
                <a:latin typeface="Meiryo UI" panose="020B0604030504040204" pitchFamily="50" charset="-128"/>
                <a:ea typeface="Meiryo UI" panose="020B0604030504040204" pitchFamily="50" charset="-128"/>
              </a:rPr>
              <a:t>の</a:t>
            </a:r>
            <a:endParaRPr kumimoji="1" lang="en-US" altLang="ja-JP" sz="1600" dirty="0" smtClean="0">
              <a:latin typeface="Meiryo UI" panose="020B0604030504040204" pitchFamily="50" charset="-128"/>
              <a:ea typeface="Meiryo UI" panose="020B0604030504040204" pitchFamily="50" charset="-128"/>
            </a:endParaRPr>
          </a:p>
          <a:p>
            <a:r>
              <a:rPr kumimoji="1" lang="en-US" altLang="ja-JP" sz="1600" dirty="0" smtClean="0">
                <a:latin typeface="Meiryo UI" panose="020B0604030504040204" pitchFamily="50" charset="-128"/>
                <a:ea typeface="Meiryo UI" panose="020B0604030504040204" pitchFamily="50" charset="-128"/>
              </a:rPr>
              <a:t>“Online Registration”</a:t>
            </a:r>
            <a:r>
              <a:rPr kumimoji="1" lang="ja-JP" altLang="en-US" sz="1600" dirty="0" smtClean="0">
                <a:latin typeface="Meiryo UI" panose="020B0604030504040204" pitchFamily="50" charset="-128"/>
                <a:ea typeface="Meiryo UI" panose="020B0604030504040204" pitchFamily="50" charset="-128"/>
              </a:rPr>
              <a:t>（オンライン登録）</a:t>
            </a:r>
            <a:endParaRPr kumimoji="1" lang="en-US" altLang="ja-JP" sz="1600" dirty="0" smtClean="0">
              <a:latin typeface="Meiryo UI" panose="020B0604030504040204" pitchFamily="50" charset="-128"/>
              <a:ea typeface="Meiryo UI" panose="020B0604030504040204" pitchFamily="50" charset="-128"/>
            </a:endParaRPr>
          </a:p>
          <a:p>
            <a:r>
              <a:rPr kumimoji="1" lang="ja-JP" altLang="en-US" sz="1600" dirty="0" smtClean="0">
                <a:latin typeface="Meiryo UI" panose="020B0604030504040204" pitchFamily="50" charset="-128"/>
                <a:ea typeface="Meiryo UI" panose="020B0604030504040204" pitchFamily="50" charset="-128"/>
              </a:rPr>
              <a:t>をクリックしてください</a:t>
            </a:r>
            <a:endParaRPr kumimoji="1" lang="ja-JP" altLang="en-US" sz="1600" dirty="0">
              <a:latin typeface="Meiryo UI" panose="020B0604030504040204" pitchFamily="50" charset="-128"/>
              <a:ea typeface="Meiryo UI" panose="020B0604030504040204" pitchFamily="50" charset="-128"/>
            </a:endParaRPr>
          </a:p>
        </p:txBody>
      </p:sp>
      <p:pic>
        <p:nvPicPr>
          <p:cNvPr id="10" name="____label____16" descr="358A984C-E927-4834-A1F4-9582BAE89002.png"/>
          <p:cNvPicPr>
            <a:picLocks/>
          </p:cNvPicPr>
          <p:nvPr/>
        </p:nvPicPr>
        <p:blipFill>
          <a:blip r:embed="rId3"/>
          <a:stretch>
            <a:fillRect/>
          </a:stretch>
        </p:blipFill>
        <p:spPr>
          <a:xfrm>
            <a:off x="8940800" y="190500"/>
            <a:ext cx="12700" cy="12700"/>
          </a:xfrm>
          <a:prstGeom prst="rect">
            <a:avLst/>
          </a:prstGeom>
        </p:spPr>
      </p:pic>
      <p:sp>
        <p:nvSpPr>
          <p:cNvPr id="9" name="タイトル 1"/>
          <p:cNvSpPr>
            <a:spLocks noGrp="1"/>
          </p:cNvSpPr>
          <p:nvPr>
            <p:ph type="title"/>
          </p:nvPr>
        </p:nvSpPr>
        <p:spPr>
          <a:xfrm>
            <a:off x="457200" y="274638"/>
            <a:ext cx="8229600" cy="1143000"/>
          </a:xfrm>
        </p:spPr>
        <p:txBody>
          <a:bodyPr/>
          <a:lstStyle/>
          <a:p>
            <a:r>
              <a:rPr kumimoji="1" lang="ja-JP" altLang="en-US" dirty="0" smtClean="0"/>
              <a:t>キャンセルポリシーの確認</a:t>
            </a:r>
            <a:endParaRPr kumimoji="1" lang="ja-JP" altLang="en-US" dirty="0"/>
          </a:p>
        </p:txBody>
      </p:sp>
      <p:sp>
        <p:nvSpPr>
          <p:cNvPr id="11" name="フリーフォーム 10"/>
          <p:cNvSpPr/>
          <p:nvPr/>
        </p:nvSpPr>
        <p:spPr>
          <a:xfrm>
            <a:off x="539552" y="1272758"/>
            <a:ext cx="5578362" cy="140018"/>
          </a:xfrm>
          <a:custGeom>
            <a:avLst/>
            <a:gdLst>
              <a:gd name="connsiteX0" fmla="*/ 0 w 7840980"/>
              <a:gd name="connsiteY0" fmla="*/ 232410 h 280035"/>
              <a:gd name="connsiteX1" fmla="*/ 845820 w 7840980"/>
              <a:gd name="connsiteY1" fmla="*/ 38100 h 280035"/>
              <a:gd name="connsiteX2" fmla="*/ 1920240 w 7840980"/>
              <a:gd name="connsiteY2" fmla="*/ 278130 h 280035"/>
              <a:gd name="connsiteX3" fmla="*/ 2937510 w 7840980"/>
              <a:gd name="connsiteY3" fmla="*/ 49530 h 280035"/>
              <a:gd name="connsiteX4" fmla="*/ 3851910 w 7840980"/>
              <a:gd name="connsiteY4" fmla="*/ 266700 h 280035"/>
              <a:gd name="connsiteX5" fmla="*/ 4880610 w 7840980"/>
              <a:gd name="connsiteY5" fmla="*/ 15240 h 280035"/>
              <a:gd name="connsiteX6" fmla="*/ 5920740 w 7840980"/>
              <a:gd name="connsiteY6" fmla="*/ 266700 h 280035"/>
              <a:gd name="connsiteX7" fmla="*/ 6869430 w 7840980"/>
              <a:gd name="connsiteY7" fmla="*/ 3810 h 280035"/>
              <a:gd name="connsiteX8" fmla="*/ 7840980 w 7840980"/>
              <a:gd name="connsiteY8" fmla="*/ 243840 h 2800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40980" h="280035">
                <a:moveTo>
                  <a:pt x="0" y="232410"/>
                </a:moveTo>
                <a:cubicBezTo>
                  <a:pt x="262890" y="131445"/>
                  <a:pt x="525780" y="30480"/>
                  <a:pt x="845820" y="38100"/>
                </a:cubicBezTo>
                <a:cubicBezTo>
                  <a:pt x="1165860" y="45720"/>
                  <a:pt x="1571625" y="276225"/>
                  <a:pt x="1920240" y="278130"/>
                </a:cubicBezTo>
                <a:cubicBezTo>
                  <a:pt x="2268855" y="280035"/>
                  <a:pt x="2615565" y="51435"/>
                  <a:pt x="2937510" y="49530"/>
                </a:cubicBezTo>
                <a:cubicBezTo>
                  <a:pt x="3259455" y="47625"/>
                  <a:pt x="3528060" y="272415"/>
                  <a:pt x="3851910" y="266700"/>
                </a:cubicBezTo>
                <a:cubicBezTo>
                  <a:pt x="4175760" y="260985"/>
                  <a:pt x="4535805" y="15240"/>
                  <a:pt x="4880610" y="15240"/>
                </a:cubicBezTo>
                <a:cubicBezTo>
                  <a:pt x="5225415" y="15240"/>
                  <a:pt x="5589270" y="268605"/>
                  <a:pt x="5920740" y="266700"/>
                </a:cubicBezTo>
                <a:cubicBezTo>
                  <a:pt x="6252210" y="264795"/>
                  <a:pt x="6549390" y="7620"/>
                  <a:pt x="6869430" y="3810"/>
                </a:cubicBezTo>
                <a:cubicBezTo>
                  <a:pt x="7189470" y="0"/>
                  <a:pt x="7515225" y="121920"/>
                  <a:pt x="7840980" y="24384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2" name="フリーフォーム 11"/>
          <p:cNvSpPr/>
          <p:nvPr/>
        </p:nvSpPr>
        <p:spPr>
          <a:xfrm>
            <a:off x="539552" y="1488782"/>
            <a:ext cx="5578362" cy="140018"/>
          </a:xfrm>
          <a:custGeom>
            <a:avLst/>
            <a:gdLst>
              <a:gd name="connsiteX0" fmla="*/ 0 w 7840980"/>
              <a:gd name="connsiteY0" fmla="*/ 232410 h 280035"/>
              <a:gd name="connsiteX1" fmla="*/ 845820 w 7840980"/>
              <a:gd name="connsiteY1" fmla="*/ 38100 h 280035"/>
              <a:gd name="connsiteX2" fmla="*/ 1920240 w 7840980"/>
              <a:gd name="connsiteY2" fmla="*/ 278130 h 280035"/>
              <a:gd name="connsiteX3" fmla="*/ 2937510 w 7840980"/>
              <a:gd name="connsiteY3" fmla="*/ 49530 h 280035"/>
              <a:gd name="connsiteX4" fmla="*/ 3851910 w 7840980"/>
              <a:gd name="connsiteY4" fmla="*/ 266700 h 280035"/>
              <a:gd name="connsiteX5" fmla="*/ 4880610 w 7840980"/>
              <a:gd name="connsiteY5" fmla="*/ 15240 h 280035"/>
              <a:gd name="connsiteX6" fmla="*/ 5920740 w 7840980"/>
              <a:gd name="connsiteY6" fmla="*/ 266700 h 280035"/>
              <a:gd name="connsiteX7" fmla="*/ 6869430 w 7840980"/>
              <a:gd name="connsiteY7" fmla="*/ 3810 h 280035"/>
              <a:gd name="connsiteX8" fmla="*/ 7840980 w 7840980"/>
              <a:gd name="connsiteY8" fmla="*/ 243840 h 2800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40980" h="280035">
                <a:moveTo>
                  <a:pt x="0" y="232410"/>
                </a:moveTo>
                <a:cubicBezTo>
                  <a:pt x="262890" y="131445"/>
                  <a:pt x="525780" y="30480"/>
                  <a:pt x="845820" y="38100"/>
                </a:cubicBezTo>
                <a:cubicBezTo>
                  <a:pt x="1165860" y="45720"/>
                  <a:pt x="1571625" y="276225"/>
                  <a:pt x="1920240" y="278130"/>
                </a:cubicBezTo>
                <a:cubicBezTo>
                  <a:pt x="2268855" y="280035"/>
                  <a:pt x="2615565" y="51435"/>
                  <a:pt x="2937510" y="49530"/>
                </a:cubicBezTo>
                <a:cubicBezTo>
                  <a:pt x="3259455" y="47625"/>
                  <a:pt x="3528060" y="272415"/>
                  <a:pt x="3851910" y="266700"/>
                </a:cubicBezTo>
                <a:cubicBezTo>
                  <a:pt x="4175760" y="260985"/>
                  <a:pt x="4535805" y="15240"/>
                  <a:pt x="4880610" y="15240"/>
                </a:cubicBezTo>
                <a:cubicBezTo>
                  <a:pt x="5225415" y="15240"/>
                  <a:pt x="5589270" y="268605"/>
                  <a:pt x="5920740" y="266700"/>
                </a:cubicBezTo>
                <a:cubicBezTo>
                  <a:pt x="6252210" y="264795"/>
                  <a:pt x="6549390" y="7620"/>
                  <a:pt x="6869430" y="3810"/>
                </a:cubicBezTo>
                <a:cubicBezTo>
                  <a:pt x="7189470" y="0"/>
                  <a:pt x="7515225" y="121920"/>
                  <a:pt x="7840980" y="24384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0" name="正方形/長方形 19"/>
          <p:cNvSpPr/>
          <p:nvPr/>
        </p:nvSpPr>
        <p:spPr>
          <a:xfrm>
            <a:off x="5076056" y="1988840"/>
            <a:ext cx="3960440" cy="1943636"/>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400" dirty="0" smtClean="0">
                <a:solidFill>
                  <a:schemeClr val="tx1"/>
                </a:solidFill>
                <a:latin typeface="Meiryo UI" panose="020B0604030504040204" pitchFamily="50" charset="-128"/>
                <a:ea typeface="Meiryo UI" panose="020B0604030504040204" pitchFamily="50" charset="-128"/>
              </a:rPr>
              <a:t>キャンセルポリシー（本人）</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r>
              <a:rPr lang="en-US" altLang="ja-JP" sz="1400" dirty="0" smtClean="0">
                <a:solidFill>
                  <a:schemeClr val="tx1"/>
                </a:solidFill>
                <a:latin typeface="Meiryo UI" panose="020B0604030504040204" pitchFamily="50" charset="-128"/>
                <a:ea typeface="Meiryo UI" panose="020B0604030504040204" pitchFamily="50" charset="-128"/>
              </a:rPr>
              <a:t>2015</a:t>
            </a:r>
            <a:r>
              <a:rPr lang="ja-JP" altLang="en-US" sz="1400" dirty="0" smtClean="0">
                <a:solidFill>
                  <a:schemeClr val="tx1"/>
                </a:solidFill>
                <a:latin typeface="Meiryo UI" panose="020B0604030504040204" pitchFamily="50" charset="-128"/>
                <a:ea typeface="Meiryo UI" panose="020B0604030504040204" pitchFamily="50" charset="-128"/>
              </a:rPr>
              <a:t>年</a:t>
            </a:r>
            <a:r>
              <a:rPr lang="en-US" altLang="ja-JP" sz="1400" dirty="0" smtClean="0">
                <a:solidFill>
                  <a:schemeClr val="tx1"/>
                </a:solidFill>
                <a:latin typeface="Meiryo UI" panose="020B0604030504040204" pitchFamily="50" charset="-128"/>
                <a:ea typeface="Meiryo UI" panose="020B0604030504040204" pitchFamily="50" charset="-128"/>
              </a:rPr>
              <a:t>5</a:t>
            </a:r>
            <a:r>
              <a:rPr lang="ja-JP" altLang="en-US" sz="1400" dirty="0" smtClean="0">
                <a:solidFill>
                  <a:schemeClr val="tx1"/>
                </a:solidFill>
                <a:latin typeface="Meiryo UI" panose="020B0604030504040204" pitchFamily="50" charset="-128"/>
                <a:ea typeface="Meiryo UI" panose="020B0604030504040204" pitchFamily="50" charset="-128"/>
              </a:rPr>
              <a:t>月</a:t>
            </a:r>
            <a:r>
              <a:rPr lang="en-US" altLang="ja-JP" sz="1400" dirty="0" smtClean="0">
                <a:solidFill>
                  <a:schemeClr val="tx1"/>
                </a:solidFill>
                <a:latin typeface="Meiryo UI" panose="020B0604030504040204" pitchFamily="50" charset="-128"/>
                <a:ea typeface="Meiryo UI" panose="020B0604030504040204" pitchFamily="50" charset="-128"/>
              </a:rPr>
              <a:t>31</a:t>
            </a:r>
            <a:r>
              <a:rPr lang="ja-JP" altLang="en-US" sz="1400" dirty="0" smtClean="0">
                <a:solidFill>
                  <a:schemeClr val="tx1"/>
                </a:solidFill>
                <a:latin typeface="Meiryo UI" panose="020B0604030504040204" pitchFamily="50" charset="-128"/>
                <a:ea typeface="Meiryo UI" panose="020B0604030504040204" pitchFamily="50" charset="-128"/>
              </a:rPr>
              <a:t>日まで</a:t>
            </a:r>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　：キャンセル費なし</a:t>
            </a:r>
            <a:endParaRPr lang="en-US" altLang="ja-JP" sz="1400" dirty="0" smtClean="0">
              <a:solidFill>
                <a:schemeClr val="tx1"/>
              </a:solidFill>
              <a:latin typeface="Meiryo UI" panose="020B0604030504040204" pitchFamily="50" charset="-128"/>
              <a:ea typeface="Meiryo UI" panose="020B0604030504040204" pitchFamily="50" charset="-128"/>
            </a:endParaRPr>
          </a:p>
          <a:p>
            <a:r>
              <a:rPr kumimoji="1" lang="en-US" altLang="ja-JP" sz="1400" dirty="0">
                <a:solidFill>
                  <a:schemeClr val="tx1"/>
                </a:solidFill>
                <a:latin typeface="Meiryo UI" panose="020B0604030504040204" pitchFamily="50" charset="-128"/>
                <a:ea typeface="Meiryo UI" panose="020B0604030504040204" pitchFamily="50" charset="-128"/>
              </a:rPr>
              <a:t>6</a:t>
            </a:r>
            <a:r>
              <a:rPr kumimoji="1" lang="ja-JP" altLang="en-US" sz="1400" dirty="0" smtClean="0">
                <a:solidFill>
                  <a:schemeClr val="tx1"/>
                </a:solidFill>
                <a:latin typeface="Meiryo UI" panose="020B0604030504040204" pitchFamily="50" charset="-128"/>
                <a:ea typeface="Meiryo UI" panose="020B0604030504040204" pitchFamily="50" charset="-128"/>
              </a:rPr>
              <a:t>月</a:t>
            </a:r>
            <a:r>
              <a:rPr kumimoji="1" lang="en-US" altLang="ja-JP" sz="1400" dirty="0">
                <a:solidFill>
                  <a:schemeClr val="tx1"/>
                </a:solidFill>
                <a:latin typeface="Meiryo UI" panose="020B0604030504040204" pitchFamily="50" charset="-128"/>
                <a:ea typeface="Meiryo UI" panose="020B0604030504040204" pitchFamily="50" charset="-128"/>
              </a:rPr>
              <a:t>1</a:t>
            </a:r>
            <a:r>
              <a:rPr kumimoji="1" lang="ja-JP" altLang="en-US" sz="1400" dirty="0" smtClean="0">
                <a:solidFill>
                  <a:schemeClr val="tx1"/>
                </a:solidFill>
                <a:latin typeface="Meiryo UI" panose="020B0604030504040204" pitchFamily="50" charset="-128"/>
                <a:ea typeface="Meiryo UI" panose="020B0604030504040204" pitchFamily="50" charset="-128"/>
              </a:rPr>
              <a:t>日～</a:t>
            </a:r>
            <a:r>
              <a:rPr kumimoji="1" lang="en-US" altLang="ja-JP" sz="1400" dirty="0" smtClean="0">
                <a:solidFill>
                  <a:schemeClr val="tx1"/>
                </a:solidFill>
                <a:latin typeface="Meiryo UI" panose="020B0604030504040204" pitchFamily="50" charset="-128"/>
                <a:ea typeface="Meiryo UI" panose="020B0604030504040204" pitchFamily="50" charset="-128"/>
              </a:rPr>
              <a:t>7</a:t>
            </a:r>
            <a:r>
              <a:rPr kumimoji="1" lang="ja-JP" altLang="en-US" sz="1400" dirty="0" smtClean="0">
                <a:solidFill>
                  <a:schemeClr val="tx1"/>
                </a:solidFill>
                <a:latin typeface="Meiryo UI" panose="020B0604030504040204" pitchFamily="50" charset="-128"/>
                <a:ea typeface="Meiryo UI" panose="020B0604030504040204" pitchFamily="50" charset="-128"/>
              </a:rPr>
              <a:t>月</a:t>
            </a:r>
            <a:r>
              <a:rPr kumimoji="1" lang="en-US" altLang="ja-JP" sz="1400" dirty="0" smtClean="0">
                <a:solidFill>
                  <a:schemeClr val="tx1"/>
                </a:solidFill>
                <a:latin typeface="Meiryo UI" panose="020B0604030504040204" pitchFamily="50" charset="-128"/>
                <a:ea typeface="Meiryo UI" panose="020B0604030504040204" pitchFamily="50" charset="-128"/>
              </a:rPr>
              <a:t>31</a:t>
            </a:r>
            <a:r>
              <a:rPr kumimoji="1" lang="ja-JP" altLang="en-US" sz="1400" dirty="0" smtClean="0">
                <a:solidFill>
                  <a:schemeClr val="tx1"/>
                </a:solidFill>
                <a:latin typeface="Meiryo UI" panose="020B0604030504040204" pitchFamily="50" charset="-128"/>
                <a:ea typeface="Meiryo UI" panose="020B0604030504040204" pitchFamily="50" charset="-128"/>
              </a:rPr>
              <a:t>日の間 ：登録費の</a:t>
            </a:r>
            <a:r>
              <a:rPr kumimoji="1" lang="en-US" altLang="ja-JP" sz="1400" dirty="0" smtClean="0">
                <a:solidFill>
                  <a:schemeClr val="tx1"/>
                </a:solidFill>
                <a:latin typeface="Meiryo UI" panose="020B0604030504040204" pitchFamily="50" charset="-128"/>
                <a:ea typeface="Meiryo UI" panose="020B0604030504040204" pitchFamily="50" charset="-128"/>
              </a:rPr>
              <a:t>50%</a:t>
            </a:r>
          </a:p>
          <a:p>
            <a:r>
              <a:rPr lang="en-US" altLang="ja-JP" sz="1400" dirty="0" smtClean="0">
                <a:solidFill>
                  <a:schemeClr val="tx1"/>
                </a:solidFill>
                <a:latin typeface="Meiryo UI" panose="020B0604030504040204" pitchFamily="50" charset="-128"/>
                <a:ea typeface="Meiryo UI" panose="020B0604030504040204" pitchFamily="50" charset="-128"/>
              </a:rPr>
              <a:t>8</a:t>
            </a:r>
            <a:r>
              <a:rPr lang="ja-JP" altLang="en-US" sz="1400" dirty="0" smtClean="0">
                <a:solidFill>
                  <a:schemeClr val="tx1"/>
                </a:solidFill>
                <a:latin typeface="Meiryo UI" panose="020B0604030504040204" pitchFamily="50" charset="-128"/>
                <a:ea typeface="Meiryo UI" panose="020B0604030504040204" pitchFamily="50" charset="-128"/>
              </a:rPr>
              <a:t>月</a:t>
            </a:r>
            <a:r>
              <a:rPr lang="en-US" altLang="ja-JP" sz="1400" dirty="0" smtClean="0">
                <a:solidFill>
                  <a:schemeClr val="tx1"/>
                </a:solidFill>
                <a:latin typeface="Meiryo UI" panose="020B0604030504040204" pitchFamily="50" charset="-128"/>
                <a:ea typeface="Meiryo UI" panose="020B0604030504040204" pitchFamily="50" charset="-128"/>
              </a:rPr>
              <a:t>1</a:t>
            </a:r>
            <a:r>
              <a:rPr lang="ja-JP" altLang="en-US" sz="1400" dirty="0" smtClean="0">
                <a:solidFill>
                  <a:schemeClr val="tx1"/>
                </a:solidFill>
                <a:latin typeface="Meiryo UI" panose="020B0604030504040204" pitchFamily="50" charset="-128"/>
                <a:ea typeface="Meiryo UI" panose="020B0604030504040204" pitchFamily="50" charset="-128"/>
              </a:rPr>
              <a:t>日以降　　　　　　　 ：返金なし</a:t>
            </a:r>
            <a:endParaRPr lang="en-US" altLang="ja-JP" sz="1400" dirty="0">
              <a:solidFill>
                <a:schemeClr val="tx1"/>
              </a:solidFill>
              <a:latin typeface="Meiryo UI" panose="020B0604030504040204" pitchFamily="50" charset="-128"/>
              <a:ea typeface="Meiryo UI" panose="020B0604030504040204" pitchFamily="50" charset="-128"/>
            </a:endParaRPr>
          </a:p>
          <a:p>
            <a:endParaRPr lang="en-US" altLang="ja-JP" sz="1400" dirty="0" smtClean="0">
              <a:solidFill>
                <a:schemeClr val="tx1"/>
              </a:solidFill>
              <a:latin typeface="Meiryo UI" panose="020B0604030504040204" pitchFamily="50" charset="-128"/>
              <a:ea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rPr>
              <a:t>キャンセルポリシー（帯同者</a:t>
            </a:r>
            <a:r>
              <a:rPr lang="en-US" altLang="ja-JP" sz="1400" dirty="0" smtClean="0">
                <a:solidFill>
                  <a:schemeClr val="tx1"/>
                </a:solidFill>
                <a:latin typeface="Meiryo UI" panose="020B0604030504040204" pitchFamily="50" charset="-128"/>
                <a:ea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rPr>
              <a:t>和食およびガラディナー）</a:t>
            </a:r>
            <a:endParaRPr lang="en-US" altLang="ja-JP" sz="1400" dirty="0">
              <a:solidFill>
                <a:schemeClr val="tx1"/>
              </a:solidFill>
              <a:latin typeface="Meiryo UI" panose="020B0604030504040204" pitchFamily="50" charset="-128"/>
              <a:ea typeface="Meiryo UI" panose="020B0604030504040204" pitchFamily="50" charset="-128"/>
            </a:endParaRPr>
          </a:p>
          <a:p>
            <a:r>
              <a:rPr kumimoji="1" lang="en-US" altLang="ja-JP" sz="1400" dirty="0" smtClean="0">
                <a:solidFill>
                  <a:schemeClr val="tx1"/>
                </a:solidFill>
                <a:latin typeface="Meiryo UI" panose="020B0604030504040204" pitchFamily="50" charset="-128"/>
                <a:ea typeface="Meiryo UI" panose="020B0604030504040204" pitchFamily="50" charset="-128"/>
              </a:rPr>
              <a:t>2015</a:t>
            </a:r>
            <a:r>
              <a:rPr kumimoji="1" lang="ja-JP" altLang="en-US" sz="1400" dirty="0" smtClean="0">
                <a:solidFill>
                  <a:schemeClr val="tx1"/>
                </a:solidFill>
                <a:latin typeface="Meiryo UI" panose="020B0604030504040204" pitchFamily="50" charset="-128"/>
                <a:ea typeface="Meiryo UI" panose="020B0604030504040204" pitchFamily="50" charset="-128"/>
              </a:rPr>
              <a:t>年</a:t>
            </a:r>
            <a:r>
              <a:rPr kumimoji="1" lang="en-US" altLang="ja-JP" sz="1400" dirty="0" smtClean="0">
                <a:solidFill>
                  <a:schemeClr val="tx1"/>
                </a:solidFill>
                <a:latin typeface="Meiryo UI" panose="020B0604030504040204" pitchFamily="50" charset="-128"/>
                <a:ea typeface="Meiryo UI" panose="020B0604030504040204" pitchFamily="50" charset="-128"/>
              </a:rPr>
              <a:t>7</a:t>
            </a:r>
            <a:r>
              <a:rPr kumimoji="1" lang="ja-JP" altLang="en-US" sz="1400" dirty="0" smtClean="0">
                <a:solidFill>
                  <a:schemeClr val="tx1"/>
                </a:solidFill>
                <a:latin typeface="Meiryo UI" panose="020B0604030504040204" pitchFamily="50" charset="-128"/>
                <a:ea typeface="Meiryo UI" panose="020B0604030504040204" pitchFamily="50" charset="-128"/>
              </a:rPr>
              <a:t>月</a:t>
            </a:r>
            <a:r>
              <a:rPr kumimoji="1" lang="en-US" altLang="ja-JP" sz="1400" dirty="0" smtClean="0">
                <a:solidFill>
                  <a:schemeClr val="tx1"/>
                </a:solidFill>
                <a:latin typeface="Meiryo UI" panose="020B0604030504040204" pitchFamily="50" charset="-128"/>
                <a:ea typeface="Meiryo UI" panose="020B0604030504040204" pitchFamily="50" charset="-128"/>
              </a:rPr>
              <a:t>31</a:t>
            </a:r>
            <a:r>
              <a:rPr kumimoji="1" lang="ja-JP" altLang="en-US" sz="1400" dirty="0" smtClean="0">
                <a:solidFill>
                  <a:schemeClr val="tx1"/>
                </a:solidFill>
                <a:latin typeface="Meiryo UI" panose="020B0604030504040204" pitchFamily="50" charset="-128"/>
                <a:ea typeface="Meiryo UI" panose="020B0604030504040204" pitchFamily="50" charset="-128"/>
              </a:rPr>
              <a:t>日まで　　：キャンセル費なし</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r>
              <a:rPr lang="en-US" altLang="ja-JP" sz="1400" dirty="0">
                <a:solidFill>
                  <a:schemeClr val="tx1"/>
                </a:solidFill>
                <a:latin typeface="Meiryo UI" panose="020B0604030504040204" pitchFamily="50" charset="-128"/>
                <a:ea typeface="Meiryo UI" panose="020B0604030504040204" pitchFamily="50" charset="-128"/>
              </a:rPr>
              <a:t>8</a:t>
            </a:r>
            <a:r>
              <a:rPr lang="ja-JP" altLang="en-US" sz="1400" dirty="0" smtClean="0">
                <a:solidFill>
                  <a:schemeClr val="tx1"/>
                </a:solidFill>
                <a:latin typeface="Meiryo UI" panose="020B0604030504040204" pitchFamily="50" charset="-128"/>
                <a:ea typeface="Meiryo UI" panose="020B0604030504040204" pitchFamily="50" charset="-128"/>
              </a:rPr>
              <a:t>月</a:t>
            </a:r>
            <a:r>
              <a:rPr lang="en-US" altLang="ja-JP" sz="1400" dirty="0" smtClean="0">
                <a:solidFill>
                  <a:schemeClr val="tx1"/>
                </a:solidFill>
                <a:latin typeface="Meiryo UI" panose="020B0604030504040204" pitchFamily="50" charset="-128"/>
                <a:ea typeface="Meiryo UI" panose="020B0604030504040204" pitchFamily="50" charset="-128"/>
              </a:rPr>
              <a:t>1</a:t>
            </a:r>
            <a:r>
              <a:rPr lang="ja-JP" altLang="en-US" sz="1400" dirty="0" smtClean="0">
                <a:solidFill>
                  <a:schemeClr val="tx1"/>
                </a:solidFill>
                <a:latin typeface="Meiryo UI" panose="020B0604030504040204" pitchFamily="50" charset="-128"/>
                <a:ea typeface="Meiryo UI" panose="020B0604030504040204" pitchFamily="50" charset="-128"/>
              </a:rPr>
              <a:t>日以降　　　　　　　 ：</a:t>
            </a:r>
            <a:r>
              <a:rPr lang="ja-JP" altLang="en-US" sz="1400" dirty="0">
                <a:solidFill>
                  <a:schemeClr val="tx1"/>
                </a:solidFill>
                <a:latin typeface="Meiryo UI" panose="020B0604030504040204" pitchFamily="50" charset="-128"/>
                <a:ea typeface="Meiryo UI" panose="020B0604030504040204" pitchFamily="50" charset="-128"/>
              </a:rPr>
              <a:t>返金なし</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cxnSp>
        <p:nvCxnSpPr>
          <p:cNvPr id="26" name="直線矢印コネクタ 25"/>
          <p:cNvCxnSpPr>
            <a:endCxn id="5" idx="3"/>
          </p:cNvCxnSpPr>
          <p:nvPr/>
        </p:nvCxnSpPr>
        <p:spPr>
          <a:xfrm flipH="1">
            <a:off x="4139952" y="5229200"/>
            <a:ext cx="576064" cy="0"/>
          </a:xfrm>
          <a:prstGeom prst="straightConnector1">
            <a:avLst/>
          </a:prstGeom>
          <a:ln w="158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1196752"/>
            <a:ext cx="6186952" cy="53222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正方形/長方形 4"/>
          <p:cNvSpPr/>
          <p:nvPr/>
        </p:nvSpPr>
        <p:spPr>
          <a:xfrm>
            <a:off x="2267744" y="6021288"/>
            <a:ext cx="3168352" cy="505073"/>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5771120" y="6021288"/>
            <a:ext cx="3121360" cy="577081"/>
          </a:xfrm>
          <a:prstGeom prst="rect">
            <a:avLst/>
          </a:prstGeom>
          <a:solidFill>
            <a:srgbClr val="FFFFFF">
              <a:alpha val="50196"/>
            </a:srgbClr>
          </a:solidFill>
          <a:ln w="28575">
            <a:solidFill>
              <a:srgbClr val="FF0000"/>
            </a:solidFill>
          </a:ln>
        </p:spPr>
        <p:txBody>
          <a:bodyPr wrap="square" rtlCol="0">
            <a:spAutoFit/>
          </a:bodyPr>
          <a:lstStyle/>
          <a:p>
            <a:r>
              <a:rPr kumimoji="1" lang="ja-JP" altLang="en-US" sz="1050" dirty="0" smtClean="0">
                <a:latin typeface="Meiryo UI" panose="020B0604030504040204" pitchFamily="50" charset="-128"/>
                <a:ea typeface="Meiryo UI" panose="020B0604030504040204" pitchFamily="50" charset="-128"/>
              </a:rPr>
              <a:t>「個人情報の取扱いついて」への</a:t>
            </a:r>
            <a:r>
              <a:rPr kumimoji="1" lang="en-US" altLang="ja-JP" sz="1050" dirty="0" smtClean="0">
                <a:latin typeface="Meiryo UI" panose="020B0604030504040204" pitchFamily="50" charset="-128"/>
                <a:ea typeface="Meiryo UI" panose="020B0604030504040204" pitchFamily="50" charset="-128"/>
              </a:rPr>
              <a:t>”Agree”</a:t>
            </a:r>
            <a:r>
              <a:rPr kumimoji="1" lang="ja-JP" altLang="en-US" sz="1050" dirty="0" smtClean="0">
                <a:latin typeface="Meiryo UI" panose="020B0604030504040204" pitchFamily="50" charset="-128"/>
                <a:ea typeface="Meiryo UI" panose="020B0604030504040204" pitchFamily="50" charset="-128"/>
              </a:rPr>
              <a:t>（同意する）</a:t>
            </a:r>
            <a:endParaRPr kumimoji="1" lang="en-US" altLang="ja-JP" sz="1050" dirty="0" smtClean="0">
              <a:latin typeface="Meiryo UI" panose="020B0604030504040204" pitchFamily="50" charset="-128"/>
              <a:ea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rPr>
              <a:t>　の</a:t>
            </a:r>
            <a:r>
              <a:rPr kumimoji="1" lang="ja-JP" altLang="en-US" sz="1050" dirty="0" smtClean="0">
                <a:latin typeface="Meiryo UI" panose="020B0604030504040204" pitchFamily="50" charset="-128"/>
                <a:ea typeface="Meiryo UI" panose="020B0604030504040204" pitchFamily="50" charset="-128"/>
              </a:rPr>
              <a:t>ボックスにチェックをし</a:t>
            </a:r>
            <a:endParaRPr kumimoji="1" lang="en-US" altLang="ja-JP" sz="1050" dirty="0" smtClean="0">
              <a:latin typeface="Meiryo UI" panose="020B0604030504040204" pitchFamily="50" charset="-128"/>
              <a:ea typeface="Meiryo UI" panose="020B0604030504040204" pitchFamily="50" charset="-128"/>
            </a:endParaRPr>
          </a:p>
          <a:p>
            <a:r>
              <a:rPr kumimoji="1" lang="en-US" altLang="ja-JP" sz="1050" dirty="0" smtClean="0">
                <a:latin typeface="Meiryo UI" panose="020B0604030504040204" pitchFamily="50" charset="-128"/>
                <a:ea typeface="Meiryo UI" panose="020B0604030504040204" pitchFamily="50" charset="-128"/>
              </a:rPr>
              <a:t>”next”</a:t>
            </a:r>
            <a:r>
              <a:rPr kumimoji="1" lang="ja-JP" altLang="en-US" sz="1050" dirty="0" smtClean="0">
                <a:latin typeface="Meiryo UI" panose="020B0604030504040204" pitchFamily="50" charset="-128"/>
                <a:ea typeface="Meiryo UI" panose="020B0604030504040204" pitchFamily="50" charset="-128"/>
              </a:rPr>
              <a:t>（次へ）をクリックしてください</a:t>
            </a:r>
            <a:endParaRPr kumimoji="1" lang="ja-JP" altLang="en-US" sz="1050" dirty="0">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4283968" y="1340768"/>
            <a:ext cx="3688830" cy="338554"/>
          </a:xfrm>
          <a:prstGeom prst="rect">
            <a:avLst/>
          </a:prstGeom>
          <a:noFill/>
          <a:ln w="28575">
            <a:solidFill>
              <a:srgbClr val="FF0000"/>
            </a:solidFill>
          </a:ln>
        </p:spPr>
        <p:txBody>
          <a:bodyPr wrap="none" rtlCol="0">
            <a:spAutoFit/>
          </a:bodyPr>
          <a:lstStyle/>
          <a:p>
            <a:r>
              <a:rPr kumimoji="1" lang="ja-JP" altLang="en-US" sz="1600" dirty="0" smtClean="0">
                <a:latin typeface="Meiryo UI" panose="020B0604030504040204" pitchFamily="50" charset="-128"/>
                <a:ea typeface="Meiryo UI" panose="020B0604030504040204" pitchFamily="50" charset="-128"/>
              </a:rPr>
              <a:t>個人情報</a:t>
            </a:r>
            <a:r>
              <a:rPr lang="ja-JP" altLang="en-US" sz="1600" dirty="0" smtClean="0">
                <a:latin typeface="Meiryo UI" panose="020B0604030504040204" pitchFamily="50" charset="-128"/>
                <a:ea typeface="Meiryo UI" panose="020B0604030504040204" pitchFamily="50" charset="-128"/>
              </a:rPr>
              <a:t>の取扱い</a:t>
            </a:r>
            <a:r>
              <a:rPr kumimoji="1" lang="ja-JP" altLang="en-US" sz="1600" dirty="0" smtClean="0">
                <a:latin typeface="Meiryo UI" panose="020B0604030504040204" pitchFamily="50" charset="-128"/>
                <a:ea typeface="Meiryo UI" panose="020B0604030504040204" pitchFamily="50" charset="-128"/>
              </a:rPr>
              <a:t>について、</a:t>
            </a:r>
            <a:r>
              <a:rPr lang="ja-JP" altLang="en-US" sz="1600" dirty="0">
                <a:latin typeface="Meiryo UI" panose="020B0604030504040204" pitchFamily="50" charset="-128"/>
                <a:ea typeface="Meiryo UI" panose="020B0604030504040204" pitchFamily="50" charset="-128"/>
              </a:rPr>
              <a:t>ご確認</a:t>
            </a:r>
            <a:r>
              <a:rPr kumimoji="1" lang="ja-JP" altLang="en-US" sz="1600" dirty="0" smtClean="0">
                <a:latin typeface="Meiryo UI" panose="020B0604030504040204" pitchFamily="50" charset="-128"/>
                <a:ea typeface="Meiryo UI" panose="020B0604030504040204" pitchFamily="50" charset="-128"/>
              </a:rPr>
              <a:t>ください</a:t>
            </a:r>
            <a:endParaRPr kumimoji="1" lang="ja-JP" altLang="en-US" sz="1600" dirty="0">
              <a:latin typeface="Meiryo UI" panose="020B0604030504040204" pitchFamily="50" charset="-128"/>
              <a:ea typeface="Meiryo UI" panose="020B0604030504040204" pitchFamily="50" charset="-128"/>
            </a:endParaRPr>
          </a:p>
        </p:txBody>
      </p:sp>
      <p:sp>
        <p:nvSpPr>
          <p:cNvPr id="8" name="正方形/長方形 7"/>
          <p:cNvSpPr/>
          <p:nvPr/>
        </p:nvSpPr>
        <p:spPr>
          <a:xfrm>
            <a:off x="3504704" y="1808768"/>
            <a:ext cx="5436096" cy="2844368"/>
          </a:xfrm>
          <a:prstGeom prst="rect">
            <a:avLst/>
          </a:prstGeom>
          <a:solidFill>
            <a:srgbClr val="FFFFFF">
              <a:alpha val="85000"/>
            </a:srgb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kumimoji="1" lang="en-US" altLang="ja-JP" sz="1100" dirty="0" smtClean="0">
                <a:solidFill>
                  <a:schemeClr val="tx1"/>
                </a:solidFill>
                <a:latin typeface="Meiryo UI" panose="020B0604030504040204" pitchFamily="50" charset="-128"/>
                <a:ea typeface="Meiryo UI" panose="020B0604030504040204" pitchFamily="50" charset="-128"/>
              </a:rPr>
              <a:t>IAEVG</a:t>
            </a:r>
            <a:r>
              <a:rPr lang="ja-JP" altLang="en-US" sz="1100" dirty="0">
                <a:solidFill>
                  <a:schemeClr val="tx1"/>
                </a:solidFill>
                <a:latin typeface="Meiryo UI" panose="020B0604030504040204" pitchFamily="50" charset="-128"/>
                <a:ea typeface="Meiryo UI" panose="020B0604030504040204" pitchFamily="50" charset="-128"/>
              </a:rPr>
              <a:t>準備委員会は、「個人情報の保護に関する法律」に</a:t>
            </a:r>
            <a:r>
              <a:rPr lang="ja-JP" altLang="en-US" sz="1100" dirty="0" smtClean="0">
                <a:solidFill>
                  <a:schemeClr val="tx1"/>
                </a:solidFill>
                <a:latin typeface="Meiryo UI" panose="020B0604030504040204" pitchFamily="50" charset="-128"/>
                <a:ea typeface="Meiryo UI" panose="020B0604030504040204" pitchFamily="50" charset="-128"/>
              </a:rPr>
              <a:t>基づき参加登録者</a:t>
            </a:r>
            <a:r>
              <a:rPr lang="ja-JP" altLang="en-US" sz="1100" dirty="0">
                <a:solidFill>
                  <a:schemeClr val="tx1"/>
                </a:solidFill>
                <a:latin typeface="Meiryo UI" panose="020B0604030504040204" pitchFamily="50" charset="-128"/>
                <a:ea typeface="Meiryo UI" panose="020B0604030504040204" pitchFamily="50" charset="-128"/>
              </a:rPr>
              <a:t>の個人情報を以下のようにお取扱いし、保護に努めております</a:t>
            </a:r>
            <a:r>
              <a:rPr lang="ja-JP" altLang="en-US" sz="1100" dirty="0" smtClean="0">
                <a:solidFill>
                  <a:schemeClr val="tx1"/>
                </a:solidFill>
                <a:latin typeface="Meiryo UI" panose="020B0604030504040204" pitchFamily="50" charset="-128"/>
                <a:ea typeface="Meiryo UI" panose="020B0604030504040204" pitchFamily="50" charset="-128"/>
              </a:rPr>
              <a:t>。予め</a:t>
            </a:r>
            <a:r>
              <a:rPr lang="ja-JP" altLang="en-US" sz="1100" dirty="0">
                <a:solidFill>
                  <a:schemeClr val="tx1"/>
                </a:solidFill>
                <a:latin typeface="Meiryo UI" panose="020B0604030504040204" pitchFamily="50" charset="-128"/>
                <a:ea typeface="Meiryo UI" panose="020B0604030504040204" pitchFamily="50" charset="-128"/>
              </a:rPr>
              <a:t>これらをご了承の上、個人情報を</a:t>
            </a:r>
            <a:r>
              <a:rPr lang="ja-JP" altLang="en-US" sz="1100" dirty="0" smtClean="0">
                <a:solidFill>
                  <a:schemeClr val="tx1"/>
                </a:solidFill>
                <a:latin typeface="Meiryo UI" panose="020B0604030504040204" pitchFamily="50" charset="-128"/>
                <a:ea typeface="Meiryo UI" panose="020B0604030504040204" pitchFamily="50" charset="-128"/>
              </a:rPr>
              <a:t>ご提供</a:t>
            </a:r>
            <a:r>
              <a:rPr lang="ja-JP" altLang="en-US" sz="1100" dirty="0">
                <a:solidFill>
                  <a:schemeClr val="tx1"/>
                </a:solidFill>
                <a:latin typeface="Meiryo UI" panose="020B0604030504040204" pitchFamily="50" charset="-128"/>
                <a:ea typeface="Meiryo UI" panose="020B0604030504040204" pitchFamily="50" charset="-128"/>
              </a:rPr>
              <a:t>下さい</a:t>
            </a:r>
            <a:r>
              <a:rPr lang="ja-JP" altLang="en-US" sz="1100" dirty="0" smtClean="0">
                <a:solidFill>
                  <a:schemeClr val="tx1"/>
                </a:solidFill>
                <a:latin typeface="Meiryo UI" panose="020B0604030504040204" pitchFamily="50" charset="-128"/>
                <a:ea typeface="Meiryo UI" panose="020B0604030504040204" pitchFamily="50" charset="-128"/>
              </a:rPr>
              <a:t>ます</a:t>
            </a:r>
            <a:r>
              <a:rPr lang="ja-JP" altLang="en-US" sz="1100" dirty="0">
                <a:solidFill>
                  <a:schemeClr val="tx1"/>
                </a:solidFill>
                <a:latin typeface="Meiryo UI" panose="020B0604030504040204" pitchFamily="50" charset="-128"/>
                <a:ea typeface="Meiryo UI" panose="020B0604030504040204" pitchFamily="50" charset="-128"/>
              </a:rPr>
              <a:t>ようお願いいたします。 </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100" dirty="0" smtClean="0">
                <a:solidFill>
                  <a:schemeClr val="tx1"/>
                </a:solidFill>
                <a:latin typeface="Meiryo UI" panose="020B0604030504040204" pitchFamily="50" charset="-128"/>
                <a:ea typeface="Meiryo UI" panose="020B0604030504040204" pitchFamily="50" charset="-128"/>
              </a:rPr>
              <a:t>準備委員会が本フォームで個人を特定する情報（個人情報）は下記の目的で使用します。</a:t>
            </a:r>
            <a:endParaRPr lang="en-US" altLang="ja-JP" sz="1100" dirty="0" smtClean="0">
              <a:solidFill>
                <a:schemeClr val="tx1"/>
              </a:solidFill>
              <a:latin typeface="Meiryo UI" panose="020B0604030504040204" pitchFamily="50" charset="-128"/>
              <a:ea typeface="Meiryo UI" panose="020B0604030504040204" pitchFamily="50" charset="-128"/>
            </a:endParaRPr>
          </a:p>
          <a:p>
            <a:pPr marL="628650" lvl="1" indent="-171450">
              <a:buFont typeface="Arial" panose="020B0604020202020204" pitchFamily="34" charset="0"/>
              <a:buChar char="•"/>
            </a:pPr>
            <a:r>
              <a:rPr lang="ja-JP" altLang="en-US" sz="1100" dirty="0" smtClean="0">
                <a:solidFill>
                  <a:schemeClr val="tx1"/>
                </a:solidFill>
                <a:latin typeface="Meiryo UI" panose="020B0604030504040204" pitchFamily="50" charset="-128"/>
                <a:ea typeface="Meiryo UI" panose="020B0604030504040204" pitchFamily="50" charset="-128"/>
              </a:rPr>
              <a:t>参加者の名前、所属、国を含む一覧の委託先への配布</a:t>
            </a:r>
            <a:endParaRPr lang="en-US" altLang="ja-JP" sz="1100" dirty="0" smtClean="0">
              <a:solidFill>
                <a:schemeClr val="tx1"/>
              </a:solidFill>
              <a:latin typeface="Meiryo UI" panose="020B0604030504040204" pitchFamily="50" charset="-128"/>
              <a:ea typeface="Meiryo UI" panose="020B0604030504040204" pitchFamily="50" charset="-128"/>
            </a:endParaRPr>
          </a:p>
          <a:p>
            <a:pPr marL="628650" lvl="1" indent="-171450">
              <a:buFont typeface="Arial" panose="020B0604020202020204" pitchFamily="34" charset="0"/>
              <a:buChar char="•"/>
            </a:pPr>
            <a:r>
              <a:rPr lang="ja-JP" altLang="en-US" sz="1100" dirty="0" smtClean="0">
                <a:solidFill>
                  <a:schemeClr val="tx1"/>
                </a:solidFill>
                <a:latin typeface="Meiryo UI" panose="020B0604030504040204" pitchFamily="50" charset="-128"/>
                <a:ea typeface="Meiryo UI" panose="020B0604030504040204" pitchFamily="50" charset="-128"/>
              </a:rPr>
              <a:t>学会運営</a:t>
            </a:r>
            <a:endParaRPr lang="en-US" altLang="ja-JP" sz="1100" dirty="0" smtClean="0">
              <a:solidFill>
                <a:schemeClr val="tx1"/>
              </a:solidFill>
              <a:latin typeface="Meiryo UI" panose="020B0604030504040204" pitchFamily="50" charset="-128"/>
              <a:ea typeface="Meiryo UI" panose="020B0604030504040204" pitchFamily="50" charset="-128"/>
            </a:endParaRPr>
          </a:p>
          <a:p>
            <a:pPr marL="628650" lvl="1" indent="-171450">
              <a:buFont typeface="Arial" panose="020B0604020202020204" pitchFamily="34" charset="0"/>
              <a:buChar char="•"/>
            </a:pPr>
            <a:r>
              <a:rPr lang="ja-JP" altLang="en-US" sz="1100" dirty="0" smtClean="0">
                <a:solidFill>
                  <a:schemeClr val="tx1"/>
                </a:solidFill>
                <a:latin typeface="Meiryo UI" panose="020B0604030504040204" pitchFamily="50" charset="-128"/>
                <a:ea typeface="Meiryo UI" panose="020B0604030504040204" pitchFamily="50" charset="-128"/>
              </a:rPr>
              <a:t>参加登録処理の遂行</a:t>
            </a:r>
            <a:endParaRPr lang="en-US" altLang="ja-JP" sz="1100" dirty="0" smtClean="0">
              <a:solidFill>
                <a:schemeClr val="tx1"/>
              </a:solidFill>
              <a:latin typeface="Meiryo UI" panose="020B0604030504040204" pitchFamily="50" charset="-128"/>
              <a:ea typeface="Meiryo UI" panose="020B0604030504040204" pitchFamily="50" charset="-128"/>
            </a:endParaRPr>
          </a:p>
          <a:p>
            <a:pPr marL="628650" lvl="1" indent="-171450">
              <a:buFont typeface="Arial" panose="020B0604020202020204" pitchFamily="34" charset="0"/>
              <a:buChar char="•"/>
            </a:pPr>
            <a:r>
              <a:rPr lang="ja-JP" altLang="en-US" sz="1100" dirty="0" smtClean="0">
                <a:solidFill>
                  <a:schemeClr val="tx1"/>
                </a:solidFill>
                <a:latin typeface="Meiryo UI" panose="020B0604030504040204" pitchFamily="50" charset="-128"/>
                <a:ea typeface="Meiryo UI" panose="020B0604030504040204" pitchFamily="50" charset="-128"/>
              </a:rPr>
              <a:t>参加登録者に対しての当学会</a:t>
            </a:r>
            <a:r>
              <a:rPr lang="ja-JP" altLang="en-US" sz="1100" dirty="0">
                <a:solidFill>
                  <a:schemeClr val="tx1"/>
                </a:solidFill>
                <a:latin typeface="Meiryo UI" panose="020B0604030504040204" pitchFamily="50" charset="-128"/>
                <a:ea typeface="Meiryo UI" panose="020B0604030504040204" pitchFamily="50" charset="-128"/>
              </a:rPr>
              <a:t>および関連学会に関する</a:t>
            </a:r>
            <a:r>
              <a:rPr lang="ja-JP" altLang="en-US" sz="1100" dirty="0" smtClean="0">
                <a:solidFill>
                  <a:schemeClr val="tx1"/>
                </a:solidFill>
                <a:latin typeface="Meiryo UI" panose="020B0604030504040204" pitchFamily="50" charset="-128"/>
                <a:ea typeface="Meiryo UI" panose="020B0604030504040204" pitchFamily="50" charset="-128"/>
              </a:rPr>
              <a:t>ご連絡</a:t>
            </a:r>
            <a:endParaRPr lang="en-US" altLang="ja-JP" sz="1100" dirty="0" smtClean="0">
              <a:solidFill>
                <a:schemeClr val="tx1"/>
              </a:solidFill>
              <a:latin typeface="Meiryo UI" panose="020B0604030504040204" pitchFamily="50" charset="-128"/>
              <a:ea typeface="Meiryo UI" panose="020B0604030504040204" pitchFamily="50" charset="-128"/>
            </a:endParaRPr>
          </a:p>
          <a:p>
            <a:pPr marL="628650" lvl="1" indent="-171450">
              <a:buFont typeface="Arial" panose="020B0604020202020204" pitchFamily="34" charset="0"/>
              <a:buChar char="•"/>
            </a:pPr>
            <a:r>
              <a:rPr lang="ja-JP" altLang="en-US" sz="1100" dirty="0" smtClean="0">
                <a:solidFill>
                  <a:schemeClr val="tx1"/>
                </a:solidFill>
                <a:latin typeface="Meiryo UI" panose="020B0604030504040204" pitchFamily="50" charset="-128"/>
                <a:ea typeface="Meiryo UI" panose="020B0604030504040204" pitchFamily="50" charset="-128"/>
              </a:rPr>
              <a:t>その他こちらからご連絡する必要がある場合</a:t>
            </a:r>
            <a:endParaRPr lang="en-US" altLang="ja-JP" sz="1100" dirty="0" smtClean="0">
              <a:solidFill>
                <a:schemeClr val="tx1"/>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100" dirty="0" smtClean="0">
                <a:solidFill>
                  <a:schemeClr val="tx1"/>
                </a:solidFill>
                <a:latin typeface="Meiryo UI" panose="020B0604030504040204" pitchFamily="50" charset="-128"/>
                <a:ea typeface="Meiryo UI" panose="020B0604030504040204" pitchFamily="50" charset="-128"/>
              </a:rPr>
              <a:t>なお、当学会運営</a:t>
            </a:r>
            <a:r>
              <a:rPr lang="ja-JP" altLang="en-US" sz="1100" dirty="0">
                <a:solidFill>
                  <a:schemeClr val="tx1"/>
                </a:solidFill>
                <a:latin typeface="Meiryo UI" panose="020B0604030504040204" pitchFamily="50" charset="-128"/>
                <a:ea typeface="Meiryo UI" panose="020B0604030504040204" pitchFamily="50" charset="-128"/>
              </a:rPr>
              <a:t>業務を円滑に進めるために</a:t>
            </a:r>
            <a:r>
              <a:rPr lang="ja-JP" altLang="en-US" sz="1100" dirty="0" smtClean="0">
                <a:solidFill>
                  <a:schemeClr val="tx1"/>
                </a:solidFill>
                <a:latin typeface="Meiryo UI" panose="020B0604030504040204" pitchFamily="50" charset="-128"/>
                <a:ea typeface="Meiryo UI" panose="020B0604030504040204" pitchFamily="50" charset="-128"/>
              </a:rPr>
              <a:t>、</a:t>
            </a:r>
            <a:r>
              <a:rPr lang="en-US" altLang="ja-JP" sz="1100" dirty="0" smtClean="0">
                <a:solidFill>
                  <a:schemeClr val="tx1"/>
                </a:solidFill>
                <a:latin typeface="Meiryo UI" panose="020B0604030504040204" pitchFamily="50" charset="-128"/>
                <a:ea typeface="Meiryo UI" panose="020B0604030504040204" pitchFamily="50" charset="-128"/>
              </a:rPr>
              <a:t>IAEVG</a:t>
            </a:r>
            <a:r>
              <a:rPr lang="ja-JP" altLang="en-US" sz="1100" dirty="0" smtClean="0">
                <a:solidFill>
                  <a:schemeClr val="tx1"/>
                </a:solidFill>
                <a:latin typeface="Meiryo UI" panose="020B0604030504040204" pitchFamily="50" charset="-128"/>
                <a:ea typeface="Meiryo UI" panose="020B0604030504040204" pitchFamily="50" charset="-128"/>
              </a:rPr>
              <a:t>準備委員会は個人</a:t>
            </a:r>
            <a:r>
              <a:rPr lang="ja-JP" altLang="en-US" sz="1100" dirty="0">
                <a:solidFill>
                  <a:schemeClr val="tx1"/>
                </a:solidFill>
                <a:latin typeface="Meiryo UI" panose="020B0604030504040204" pitchFamily="50" charset="-128"/>
                <a:ea typeface="Meiryo UI" panose="020B0604030504040204" pitchFamily="50" charset="-128"/>
              </a:rPr>
              <a:t>情報の保護と守秘義務に</a:t>
            </a:r>
            <a:r>
              <a:rPr lang="ja-JP" altLang="en-US" sz="1100" dirty="0" smtClean="0">
                <a:solidFill>
                  <a:schemeClr val="tx1"/>
                </a:solidFill>
                <a:latin typeface="Meiryo UI" panose="020B0604030504040204" pitchFamily="50" charset="-128"/>
                <a:ea typeface="Meiryo UI" panose="020B0604030504040204" pitchFamily="50" charset="-128"/>
              </a:rPr>
              <a:t>ついて締結</a:t>
            </a:r>
            <a:r>
              <a:rPr lang="ja-JP" altLang="en-US" sz="1100" dirty="0">
                <a:solidFill>
                  <a:schemeClr val="tx1"/>
                </a:solidFill>
                <a:latin typeface="Meiryo UI" panose="020B0604030504040204" pitchFamily="50" charset="-128"/>
                <a:ea typeface="Meiryo UI" panose="020B0604030504040204" pitchFamily="50" charset="-128"/>
              </a:rPr>
              <a:t>した下記の会社に委託しています</a:t>
            </a:r>
            <a:r>
              <a:rPr lang="ja-JP" altLang="en-US" sz="1100" dirty="0" smtClean="0">
                <a:solidFill>
                  <a:schemeClr val="tx1"/>
                </a:solidFill>
                <a:latin typeface="Meiryo UI" panose="020B0604030504040204" pitchFamily="50" charset="-128"/>
                <a:ea typeface="Meiryo UI" panose="020B0604030504040204" pitchFamily="50" charset="-128"/>
              </a:rPr>
              <a:t>。</a:t>
            </a:r>
            <a:endParaRPr lang="en-US" altLang="ja-JP" sz="1100" dirty="0" smtClean="0">
              <a:solidFill>
                <a:schemeClr val="tx1"/>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100" dirty="0" smtClean="0">
                <a:solidFill>
                  <a:schemeClr val="tx1"/>
                </a:solidFill>
                <a:latin typeface="Meiryo UI" panose="020B0604030504040204" pitchFamily="50" charset="-128"/>
                <a:ea typeface="Meiryo UI" panose="020B0604030504040204" pitchFamily="50" charset="-128"/>
              </a:rPr>
              <a:t>ご本人</a:t>
            </a:r>
            <a:r>
              <a:rPr lang="ja-JP" altLang="en-US" sz="1100" dirty="0">
                <a:solidFill>
                  <a:schemeClr val="tx1"/>
                </a:solidFill>
                <a:latin typeface="Meiryo UI" panose="020B0604030504040204" pitchFamily="50" charset="-128"/>
                <a:ea typeface="Meiryo UI" panose="020B0604030504040204" pitchFamily="50" charset="-128"/>
              </a:rPr>
              <a:t>からの、開示、内容の訂正、追加又は削除、利用目的の通知、利用の停止、消去及び第三者への提供の停止のお求めにはすみやかに対応</a:t>
            </a:r>
            <a:r>
              <a:rPr lang="ja-JP" altLang="en-US" sz="1100" dirty="0" smtClean="0">
                <a:solidFill>
                  <a:schemeClr val="tx1"/>
                </a:solidFill>
                <a:latin typeface="Meiryo UI" panose="020B0604030504040204" pitchFamily="50" charset="-128"/>
                <a:ea typeface="Meiryo UI" panose="020B0604030504040204" pitchFamily="50" charset="-128"/>
              </a:rPr>
              <a:t>いたします。　学会運営事務局まで</a:t>
            </a:r>
            <a:r>
              <a:rPr lang="ja-JP" altLang="en-US" sz="1100" dirty="0">
                <a:solidFill>
                  <a:schemeClr val="tx1"/>
                </a:solidFill>
                <a:latin typeface="Meiryo UI" panose="020B0604030504040204" pitchFamily="50" charset="-128"/>
                <a:ea typeface="Meiryo UI" panose="020B0604030504040204" pitchFamily="50" charset="-128"/>
              </a:rPr>
              <a:t>ご連絡ください。 </a:t>
            </a:r>
          </a:p>
          <a:p>
            <a:pPr marL="171450" indent="-171450">
              <a:buFont typeface="Arial" panose="020B0604020202020204" pitchFamily="34" charset="0"/>
              <a:buChar char="•"/>
            </a:pPr>
            <a:r>
              <a:rPr lang="ja-JP" altLang="en-US" sz="1100" dirty="0" smtClean="0">
                <a:solidFill>
                  <a:schemeClr val="tx1"/>
                </a:solidFill>
                <a:latin typeface="Meiryo UI" panose="020B0604030504040204" pitchFamily="50" charset="-128"/>
                <a:ea typeface="Meiryo UI" panose="020B0604030504040204" pitchFamily="50" charset="-128"/>
              </a:rPr>
              <a:t>個人</a:t>
            </a:r>
            <a:r>
              <a:rPr lang="ja-JP" altLang="en-US" sz="1100" dirty="0">
                <a:solidFill>
                  <a:schemeClr val="tx1"/>
                </a:solidFill>
                <a:latin typeface="Meiryo UI" panose="020B0604030504040204" pitchFamily="50" charset="-128"/>
                <a:ea typeface="Meiryo UI" panose="020B0604030504040204" pitchFamily="50" charset="-128"/>
              </a:rPr>
              <a:t>情報の提供は任意ですが、個人情報の提供がなされない場合</a:t>
            </a:r>
            <a:r>
              <a:rPr lang="ja-JP" altLang="en-US" sz="1100" dirty="0" smtClean="0">
                <a:solidFill>
                  <a:schemeClr val="tx1"/>
                </a:solidFill>
                <a:latin typeface="Meiryo UI" panose="020B0604030504040204" pitchFamily="50" charset="-128"/>
                <a:ea typeface="Meiryo UI" panose="020B0604030504040204" pitchFamily="50" charset="-128"/>
              </a:rPr>
              <a:t>は当学会に参加いただく</a:t>
            </a:r>
            <a:r>
              <a:rPr lang="ja-JP" altLang="en-US" sz="1100" dirty="0">
                <a:solidFill>
                  <a:schemeClr val="tx1"/>
                </a:solidFill>
                <a:latin typeface="Meiryo UI" panose="020B0604030504040204" pitchFamily="50" charset="-128"/>
                <a:ea typeface="Meiryo UI" panose="020B0604030504040204" pitchFamily="50" charset="-128"/>
              </a:rPr>
              <a:t>ことが出来ませんのでご了承ください。 </a:t>
            </a:r>
          </a:p>
        </p:txBody>
      </p:sp>
      <p:pic>
        <p:nvPicPr>
          <p:cNvPr id="11" name="____label____17" descr="358A984C-E927-4834-A1F4-9582BAE89002.png"/>
          <p:cNvPicPr>
            <a:picLocks/>
          </p:cNvPicPr>
          <p:nvPr/>
        </p:nvPicPr>
        <p:blipFill>
          <a:blip r:embed="rId3"/>
          <a:stretch>
            <a:fillRect/>
          </a:stretch>
        </p:blipFill>
        <p:spPr>
          <a:xfrm>
            <a:off x="8940800" y="190500"/>
            <a:ext cx="12700" cy="12700"/>
          </a:xfrm>
          <a:prstGeom prst="rect">
            <a:avLst/>
          </a:prstGeom>
        </p:spPr>
      </p:pic>
      <p:sp>
        <p:nvSpPr>
          <p:cNvPr id="9" name="タイトル 1"/>
          <p:cNvSpPr>
            <a:spLocks noGrp="1"/>
          </p:cNvSpPr>
          <p:nvPr>
            <p:ph type="title"/>
          </p:nvPr>
        </p:nvSpPr>
        <p:spPr>
          <a:xfrm>
            <a:off x="457200" y="274638"/>
            <a:ext cx="8229600" cy="1143000"/>
          </a:xfrm>
        </p:spPr>
        <p:txBody>
          <a:bodyPr>
            <a:normAutofit/>
          </a:bodyPr>
          <a:lstStyle/>
          <a:p>
            <a:r>
              <a:rPr kumimoji="1" lang="ja-JP" altLang="en-US" dirty="0" smtClean="0"/>
              <a:t>個人情報</a:t>
            </a:r>
            <a:r>
              <a:rPr lang="ja-JP" altLang="en-US" dirty="0" smtClean="0"/>
              <a:t>の取扱い</a:t>
            </a:r>
            <a:r>
              <a:rPr kumimoji="1" lang="ja-JP" altLang="en-US" dirty="0" smtClean="0"/>
              <a:t>について</a:t>
            </a:r>
            <a:endParaRPr kumimoji="1" lang="ja-JP" altLang="en-US" dirty="0"/>
          </a:p>
        </p:txBody>
      </p:sp>
      <p:sp>
        <p:nvSpPr>
          <p:cNvPr id="18" name="正方形/長方形 17"/>
          <p:cNvSpPr/>
          <p:nvPr/>
        </p:nvSpPr>
        <p:spPr>
          <a:xfrm>
            <a:off x="4816635" y="4747212"/>
            <a:ext cx="4099053" cy="1008112"/>
          </a:xfrm>
          <a:prstGeom prst="rect">
            <a:avLst/>
          </a:prstGeom>
          <a:solidFill>
            <a:srgbClr val="FFFFFF">
              <a:alpha val="85000"/>
            </a:srgb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ja-JP" altLang="en-US" sz="1100" dirty="0">
                <a:solidFill>
                  <a:schemeClr val="tx1"/>
                </a:solidFill>
                <a:latin typeface="Meiryo UI" panose="020B0604030504040204" pitchFamily="50" charset="-128"/>
                <a:ea typeface="Meiryo UI" panose="020B0604030504040204" pitchFamily="50" charset="-128"/>
              </a:rPr>
              <a:t>学会運営</a:t>
            </a:r>
            <a:r>
              <a:rPr lang="ja-JP" altLang="en-US" sz="1100" dirty="0" smtClean="0">
                <a:solidFill>
                  <a:schemeClr val="tx1"/>
                </a:solidFill>
                <a:latin typeface="Meiryo UI" panose="020B0604030504040204" pitchFamily="50" charset="-128"/>
                <a:ea typeface="Meiryo UI" panose="020B0604030504040204" pitchFamily="50" charset="-128"/>
              </a:rPr>
              <a:t>事務局　個人</a:t>
            </a:r>
            <a:r>
              <a:rPr lang="ja-JP" altLang="en-US" sz="1100" dirty="0">
                <a:solidFill>
                  <a:schemeClr val="tx1"/>
                </a:solidFill>
                <a:latin typeface="Meiryo UI" panose="020B0604030504040204" pitchFamily="50" charset="-128"/>
                <a:ea typeface="Meiryo UI" panose="020B0604030504040204" pitchFamily="50" charset="-128"/>
              </a:rPr>
              <a:t>情報管理者及び</a:t>
            </a:r>
            <a:r>
              <a:rPr lang="ja-JP" altLang="en-US" sz="1100" dirty="0" smtClean="0">
                <a:solidFill>
                  <a:schemeClr val="tx1"/>
                </a:solidFill>
                <a:latin typeface="Meiryo UI" panose="020B0604030504040204" pitchFamily="50" charset="-128"/>
                <a:ea typeface="Meiryo UI" panose="020B0604030504040204" pitchFamily="50" charset="-128"/>
              </a:rPr>
              <a:t>連絡先</a:t>
            </a:r>
            <a:endParaRPr lang="en-US" altLang="ja-JP" sz="1100" dirty="0" smtClean="0">
              <a:solidFill>
                <a:schemeClr val="tx1"/>
              </a:solidFill>
              <a:latin typeface="Meiryo UI" panose="020B0604030504040204" pitchFamily="50" charset="-128"/>
              <a:ea typeface="Meiryo UI" panose="020B0604030504040204" pitchFamily="50" charset="-128"/>
            </a:endParaRPr>
          </a:p>
          <a:p>
            <a:r>
              <a:rPr lang="ja-JP" altLang="en-US" sz="1100" dirty="0" smtClean="0">
                <a:solidFill>
                  <a:schemeClr val="tx1"/>
                </a:solidFill>
                <a:latin typeface="Meiryo UI" panose="020B0604030504040204" pitchFamily="50" charset="-128"/>
                <a:ea typeface="Meiryo UI" panose="020B0604030504040204" pitchFamily="50" charset="-128"/>
              </a:rPr>
              <a:t>　　株式会社</a:t>
            </a:r>
            <a:r>
              <a:rPr lang="en-US" altLang="ja-JP" sz="1100" dirty="0" smtClean="0">
                <a:solidFill>
                  <a:schemeClr val="tx1"/>
                </a:solidFill>
                <a:latin typeface="Meiryo UI" panose="020B0604030504040204" pitchFamily="50" charset="-128"/>
                <a:ea typeface="Meiryo UI" panose="020B0604030504040204" pitchFamily="50" charset="-128"/>
              </a:rPr>
              <a:t>ICS</a:t>
            </a:r>
            <a:r>
              <a:rPr lang="ja-JP" altLang="en-US" sz="1100" dirty="0" smtClean="0">
                <a:solidFill>
                  <a:schemeClr val="tx1"/>
                </a:solidFill>
                <a:latin typeface="Meiryo UI" panose="020B0604030504040204" pitchFamily="50" charset="-128"/>
                <a:ea typeface="Meiryo UI" panose="020B0604030504040204" pitchFamily="50" charset="-128"/>
              </a:rPr>
              <a:t>コンベンションデザイン</a:t>
            </a:r>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第</a:t>
            </a:r>
            <a:r>
              <a:rPr lang="en-US" altLang="ja-JP" sz="1100" dirty="0" smtClean="0">
                <a:solidFill>
                  <a:schemeClr val="tx1"/>
                </a:solidFill>
                <a:latin typeface="Meiryo UI" panose="020B0604030504040204" pitchFamily="50" charset="-128"/>
                <a:ea typeface="Meiryo UI" panose="020B0604030504040204" pitchFamily="50" charset="-128"/>
              </a:rPr>
              <a:t>4</a:t>
            </a:r>
            <a:r>
              <a:rPr lang="ja-JP" altLang="en-US" sz="1100" dirty="0" smtClean="0">
                <a:solidFill>
                  <a:schemeClr val="tx1"/>
                </a:solidFill>
                <a:latin typeface="Meiryo UI" panose="020B0604030504040204" pitchFamily="50" charset="-128"/>
                <a:ea typeface="Meiryo UI" panose="020B0604030504040204" pitchFamily="50" charset="-128"/>
              </a:rPr>
              <a:t>事業部長</a:t>
            </a:r>
            <a:endParaRPr lang="en-US" altLang="ja-JP" sz="1100" dirty="0" smtClean="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　関　敦</a:t>
            </a:r>
            <a:endParaRPr lang="en-US" altLang="ja-JP" sz="1100" dirty="0" smtClean="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　〒</a:t>
            </a:r>
            <a:r>
              <a:rPr lang="en-US" altLang="ja-JP" sz="1100" dirty="0" smtClean="0">
                <a:solidFill>
                  <a:schemeClr val="tx1"/>
                </a:solidFill>
                <a:latin typeface="Meiryo UI" panose="020B0604030504040204" pitchFamily="50" charset="-128"/>
                <a:ea typeface="Meiryo UI" panose="020B0604030504040204" pitchFamily="50" charset="-128"/>
              </a:rPr>
              <a:t>101-8449</a:t>
            </a:r>
            <a:r>
              <a:rPr lang="ja-JP" altLang="en-US" sz="1100" dirty="0" smtClean="0">
                <a:solidFill>
                  <a:schemeClr val="tx1"/>
                </a:solidFill>
                <a:latin typeface="Meiryo UI" panose="020B0604030504040204" pitchFamily="50" charset="-128"/>
                <a:ea typeface="Meiryo UI" panose="020B0604030504040204" pitchFamily="50" charset="-128"/>
              </a:rPr>
              <a:t>　東京都千代田区猿楽町</a:t>
            </a:r>
            <a:r>
              <a:rPr lang="en-US" altLang="ja-JP" sz="1100" dirty="0" smtClean="0">
                <a:solidFill>
                  <a:schemeClr val="tx1"/>
                </a:solidFill>
                <a:latin typeface="Meiryo UI" panose="020B0604030504040204" pitchFamily="50" charset="-128"/>
                <a:ea typeface="Meiryo UI" panose="020B0604030504040204" pitchFamily="50" charset="-128"/>
              </a:rPr>
              <a:t>1-5-18</a:t>
            </a:r>
            <a:r>
              <a:rPr lang="ja-JP" altLang="en-US" sz="1100" dirty="0" smtClean="0">
                <a:solidFill>
                  <a:schemeClr val="tx1"/>
                </a:solidFill>
                <a:latin typeface="Meiryo UI" panose="020B0604030504040204" pitchFamily="50" charset="-128"/>
                <a:ea typeface="Meiryo UI" panose="020B0604030504040204" pitchFamily="50" charset="-128"/>
              </a:rPr>
              <a:t>千代田ビル</a:t>
            </a:r>
            <a:endParaRPr lang="en-US" altLang="ja-JP" sz="1100" dirty="0" smtClean="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　</a:t>
            </a:r>
            <a:r>
              <a:rPr lang="en-US" altLang="ja-JP" sz="1100" dirty="0">
                <a:solidFill>
                  <a:schemeClr val="tx1"/>
                </a:solidFill>
                <a:latin typeface="Meiryo UI" panose="020B0604030504040204" pitchFamily="50" charset="-128"/>
                <a:ea typeface="Meiryo UI" panose="020B0604030504040204" pitchFamily="50" charset="-128"/>
              </a:rPr>
              <a:t>T</a:t>
            </a:r>
            <a:r>
              <a:rPr lang="en-US" altLang="ja-JP" sz="1100" dirty="0" smtClean="0">
                <a:solidFill>
                  <a:schemeClr val="tx1"/>
                </a:solidFill>
                <a:latin typeface="Meiryo UI" panose="020B0604030504040204" pitchFamily="50" charset="-128"/>
                <a:ea typeface="Meiryo UI" panose="020B0604030504040204" pitchFamily="50" charset="-128"/>
              </a:rPr>
              <a:t>el: +81-3-3219-3541 (</a:t>
            </a:r>
            <a:r>
              <a:rPr lang="ja-JP" altLang="en-US" sz="1100" dirty="0" smtClean="0">
                <a:solidFill>
                  <a:schemeClr val="tx1"/>
                </a:solidFill>
                <a:latin typeface="Meiryo UI" panose="020B0604030504040204" pitchFamily="50" charset="-128"/>
                <a:ea typeface="Meiryo UI" panose="020B0604030504040204" pitchFamily="50" charset="-128"/>
              </a:rPr>
              <a:t>国内からは</a:t>
            </a:r>
            <a:r>
              <a:rPr lang="en-US" altLang="ja-JP" sz="1100" dirty="0" smtClean="0">
                <a:solidFill>
                  <a:schemeClr val="tx1"/>
                </a:solidFill>
                <a:latin typeface="Meiryo UI" panose="020B0604030504040204" pitchFamily="50" charset="-128"/>
                <a:ea typeface="Meiryo UI" panose="020B0604030504040204" pitchFamily="50" charset="-128"/>
              </a:rPr>
              <a:t>03-3219-3541)</a:t>
            </a:r>
          </a:p>
        </p:txBody>
      </p:sp>
      <p:cxnSp>
        <p:nvCxnSpPr>
          <p:cNvPr id="22" name="カギ線コネクタ 21"/>
          <p:cNvCxnSpPr/>
          <p:nvPr/>
        </p:nvCxnSpPr>
        <p:spPr>
          <a:xfrm>
            <a:off x="1766250" y="1995793"/>
            <a:ext cx="1738454" cy="137063"/>
          </a:xfrm>
          <a:prstGeom prst="bentConnector3">
            <a:avLst>
              <a:gd name="adj1" fmla="val -152"/>
            </a:avLst>
          </a:prstGeom>
          <a:ln w="15875">
            <a:solidFill>
              <a:srgbClr val="FF0000"/>
            </a:solidFill>
            <a:headEnd type="triangle"/>
          </a:ln>
        </p:spPr>
        <p:style>
          <a:lnRef idx="1">
            <a:schemeClr val="accent1"/>
          </a:lnRef>
          <a:fillRef idx="0">
            <a:schemeClr val="accent1"/>
          </a:fillRef>
          <a:effectRef idx="0">
            <a:schemeClr val="accent1"/>
          </a:effectRef>
          <a:fontRef idx="minor">
            <a:schemeClr val="tx1"/>
          </a:fontRef>
        </p:style>
      </p:cxnSp>
      <p:cxnSp>
        <p:nvCxnSpPr>
          <p:cNvPr id="41" name="カギ線コネクタ 40"/>
          <p:cNvCxnSpPr/>
          <p:nvPr/>
        </p:nvCxnSpPr>
        <p:spPr>
          <a:xfrm>
            <a:off x="1897169" y="4584604"/>
            <a:ext cx="2919466" cy="284556"/>
          </a:xfrm>
          <a:prstGeom prst="bentConnector3">
            <a:avLst>
              <a:gd name="adj1" fmla="val 105"/>
            </a:avLst>
          </a:prstGeom>
          <a:ln w="15875">
            <a:solidFill>
              <a:srgbClr val="FF0000"/>
            </a:solidFill>
            <a:headEnd type="triangle"/>
          </a:ln>
        </p:spPr>
        <p:style>
          <a:lnRef idx="1">
            <a:schemeClr val="accent1"/>
          </a:lnRef>
          <a:fillRef idx="0">
            <a:schemeClr val="accent1"/>
          </a:fillRef>
          <a:effectRef idx="0">
            <a:schemeClr val="accent1"/>
          </a:effectRef>
          <a:fontRef idx="minor">
            <a:schemeClr val="tx1"/>
          </a:fontRef>
        </p:style>
      </p:cxnSp>
      <p:sp>
        <p:nvSpPr>
          <p:cNvPr id="3085" name="角丸四角形 3084"/>
          <p:cNvSpPr/>
          <p:nvPr/>
        </p:nvSpPr>
        <p:spPr>
          <a:xfrm>
            <a:off x="7812360" y="-531440"/>
            <a:ext cx="1728192" cy="360040"/>
          </a:xfrm>
          <a:prstGeom prst="roundRect">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rgbClr val="FF0000"/>
                </a:solidFill>
              </a:rPr>
              <a:t>ICS</a:t>
            </a:r>
            <a:r>
              <a:rPr kumimoji="1" lang="ja-JP" altLang="en-US" dirty="0" smtClean="0">
                <a:solidFill>
                  <a:srgbClr val="FF0000"/>
                </a:solidFill>
              </a:rPr>
              <a:t>修正</a:t>
            </a:r>
            <a:endParaRPr kumimoji="1" lang="ja-JP" altLang="en-US" dirty="0">
              <a:solidFill>
                <a:srgbClr val="FF0000"/>
              </a:solidFill>
            </a:endParaRPr>
          </a:p>
        </p:txBody>
      </p:sp>
      <p:cxnSp>
        <p:nvCxnSpPr>
          <p:cNvPr id="3" name="直線矢印コネクタ 2"/>
          <p:cNvCxnSpPr>
            <a:stCxn id="6" idx="1"/>
            <a:endCxn id="5" idx="3"/>
          </p:cNvCxnSpPr>
          <p:nvPr/>
        </p:nvCxnSpPr>
        <p:spPr>
          <a:xfrm flipH="1" flipV="1">
            <a:off x="5436096" y="6273825"/>
            <a:ext cx="335024" cy="36004"/>
          </a:xfrm>
          <a:prstGeom prst="straightConnector1">
            <a:avLst/>
          </a:prstGeom>
          <a:ln w="158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635958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6688" y="1426071"/>
            <a:ext cx="8810625" cy="2867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____label____18" descr="358A984C-E927-4834-A1F4-9582BAE89002.png"/>
          <p:cNvPicPr>
            <a:picLocks/>
          </p:cNvPicPr>
          <p:nvPr/>
        </p:nvPicPr>
        <p:blipFill>
          <a:blip r:embed="rId3"/>
          <a:stretch>
            <a:fillRect/>
          </a:stretch>
        </p:blipFill>
        <p:spPr>
          <a:xfrm>
            <a:off x="8940800" y="190500"/>
            <a:ext cx="12700" cy="12700"/>
          </a:xfrm>
          <a:prstGeom prst="rect">
            <a:avLst/>
          </a:prstGeom>
        </p:spPr>
      </p:pic>
      <p:sp>
        <p:nvSpPr>
          <p:cNvPr id="6" name="タイトル 1"/>
          <p:cNvSpPr>
            <a:spLocks noGrp="1"/>
          </p:cNvSpPr>
          <p:nvPr>
            <p:ph type="title"/>
          </p:nvPr>
        </p:nvSpPr>
        <p:spPr>
          <a:xfrm>
            <a:off x="457200" y="274638"/>
            <a:ext cx="8229600" cy="1143000"/>
          </a:xfrm>
        </p:spPr>
        <p:txBody>
          <a:bodyPr/>
          <a:lstStyle/>
          <a:p>
            <a:r>
              <a:rPr lang="ja-JP" altLang="en-US" dirty="0" smtClean="0"/>
              <a:t>参加登録</a:t>
            </a:r>
            <a:r>
              <a:rPr kumimoji="1" lang="ja-JP" altLang="en-US" dirty="0" smtClean="0"/>
              <a:t>フォームのルール</a:t>
            </a:r>
            <a:endParaRPr kumimoji="1" lang="ja-JP" altLang="en-US" dirty="0"/>
          </a:p>
        </p:txBody>
      </p:sp>
      <p:sp>
        <p:nvSpPr>
          <p:cNvPr id="3" name="正方形/長方形 2"/>
          <p:cNvSpPr/>
          <p:nvPr/>
        </p:nvSpPr>
        <p:spPr>
          <a:xfrm>
            <a:off x="3347864" y="3347700"/>
            <a:ext cx="5880968" cy="369332"/>
          </a:xfrm>
          <a:prstGeom prst="rect">
            <a:avLst/>
          </a:prstGeom>
        </p:spPr>
        <p:txBody>
          <a:bodyPr wrap="square">
            <a:spAutoFit/>
          </a:bodyPr>
          <a:lstStyle/>
          <a:p>
            <a:pPr algn="ctr"/>
            <a:r>
              <a:rPr lang="ja-JP" altLang="en-US" dirty="0" smtClean="0">
                <a:solidFill>
                  <a:srgbClr val="FF0000"/>
                </a:solidFill>
                <a:latin typeface="Meiryo UI" panose="020B0604030504040204" pitchFamily="50" charset="-128"/>
                <a:ea typeface="Meiryo UI" panose="020B0604030504040204" pitchFamily="50" charset="-128"/>
              </a:rPr>
              <a:t>オンライン登録期限</a:t>
            </a:r>
            <a:r>
              <a:rPr lang="ja-JP" altLang="en-US" dirty="0">
                <a:solidFill>
                  <a:srgbClr val="FF0000"/>
                </a:solidFill>
                <a:latin typeface="Meiryo UI" panose="020B0604030504040204" pitchFamily="50" charset="-128"/>
                <a:ea typeface="Meiryo UI" panose="020B0604030504040204" pitchFamily="50" charset="-128"/>
              </a:rPr>
              <a:t>は、日本時間</a:t>
            </a:r>
            <a:r>
              <a:rPr lang="en-US" altLang="ja-JP" dirty="0">
                <a:solidFill>
                  <a:srgbClr val="FF0000"/>
                </a:solidFill>
                <a:latin typeface="Meiryo UI" panose="020B0604030504040204" pitchFamily="50" charset="-128"/>
                <a:ea typeface="Meiryo UI" panose="020B0604030504040204" pitchFamily="50" charset="-128"/>
              </a:rPr>
              <a:t>2015</a:t>
            </a:r>
            <a:r>
              <a:rPr lang="ja-JP" altLang="en-US" dirty="0" smtClean="0">
                <a:solidFill>
                  <a:srgbClr val="FF0000"/>
                </a:solidFill>
                <a:latin typeface="Meiryo UI" panose="020B0604030504040204" pitchFamily="50" charset="-128"/>
                <a:ea typeface="Meiryo UI" panose="020B0604030504040204" pitchFamily="50" charset="-128"/>
              </a:rPr>
              <a:t>年</a:t>
            </a:r>
            <a:r>
              <a:rPr lang="en-US" altLang="ja-JP" dirty="0">
                <a:solidFill>
                  <a:srgbClr val="FF0000"/>
                </a:solidFill>
                <a:latin typeface="Meiryo UI" panose="020B0604030504040204" pitchFamily="50" charset="-128"/>
                <a:ea typeface="Meiryo UI" panose="020B0604030504040204" pitchFamily="50" charset="-128"/>
              </a:rPr>
              <a:t>9</a:t>
            </a:r>
            <a:r>
              <a:rPr lang="ja-JP" altLang="en-US" dirty="0" smtClean="0">
                <a:solidFill>
                  <a:srgbClr val="FF0000"/>
                </a:solidFill>
                <a:latin typeface="Meiryo UI" panose="020B0604030504040204" pitchFamily="50" charset="-128"/>
                <a:ea typeface="Meiryo UI" panose="020B0604030504040204" pitchFamily="50" charset="-128"/>
              </a:rPr>
              <a:t>月</a:t>
            </a:r>
            <a:r>
              <a:rPr lang="en-US" altLang="ja-JP" dirty="0">
                <a:solidFill>
                  <a:srgbClr val="FF0000"/>
                </a:solidFill>
                <a:latin typeface="Meiryo UI" panose="020B0604030504040204" pitchFamily="50" charset="-128"/>
                <a:ea typeface="Meiryo UI" panose="020B0604030504040204" pitchFamily="50" charset="-128"/>
              </a:rPr>
              <a:t>4</a:t>
            </a:r>
            <a:r>
              <a:rPr lang="ja-JP" altLang="en-US" dirty="0" smtClean="0">
                <a:solidFill>
                  <a:srgbClr val="FF0000"/>
                </a:solidFill>
                <a:latin typeface="Meiryo UI" panose="020B0604030504040204" pitchFamily="50" charset="-128"/>
                <a:ea typeface="Meiryo UI" panose="020B0604030504040204" pitchFamily="50" charset="-128"/>
              </a:rPr>
              <a:t>日</a:t>
            </a:r>
            <a:r>
              <a:rPr lang="en-US" altLang="ja-JP" dirty="0">
                <a:solidFill>
                  <a:srgbClr val="FF0000"/>
                </a:solidFill>
                <a:latin typeface="Meiryo UI" panose="020B0604030504040204" pitchFamily="50" charset="-128"/>
                <a:ea typeface="Meiryo UI" panose="020B0604030504040204" pitchFamily="50" charset="-128"/>
              </a:rPr>
              <a:t>23:59</a:t>
            </a:r>
            <a:r>
              <a:rPr lang="ja-JP" altLang="en-US" dirty="0">
                <a:solidFill>
                  <a:srgbClr val="FF0000"/>
                </a:solidFill>
                <a:latin typeface="Meiryo UI" panose="020B0604030504040204" pitchFamily="50" charset="-128"/>
                <a:ea typeface="Meiryo UI" panose="020B0604030504040204" pitchFamily="50" charset="-128"/>
              </a:rPr>
              <a:t>です</a:t>
            </a:r>
          </a:p>
        </p:txBody>
      </p:sp>
      <p:sp>
        <p:nvSpPr>
          <p:cNvPr id="2" name="正方形/長方形 1"/>
          <p:cNvSpPr/>
          <p:nvPr/>
        </p:nvSpPr>
        <p:spPr>
          <a:xfrm>
            <a:off x="179512" y="4509120"/>
            <a:ext cx="8833296" cy="203167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dirty="0">
                <a:solidFill>
                  <a:srgbClr val="FF0000"/>
                </a:solidFill>
                <a:latin typeface="Meiryo UI" panose="020B0604030504040204" pitchFamily="50" charset="-128"/>
                <a:ea typeface="Meiryo UI" panose="020B0604030504040204" pitchFamily="50" charset="-128"/>
              </a:rPr>
              <a:t>提出フォーム共通の制限</a:t>
            </a:r>
            <a:r>
              <a:rPr lang="ja-JP" altLang="en-US" dirty="0" smtClean="0">
                <a:solidFill>
                  <a:srgbClr val="FF0000"/>
                </a:solidFill>
                <a:latin typeface="Meiryo UI" panose="020B0604030504040204" pitchFamily="50" charset="-128"/>
                <a:ea typeface="Meiryo UI" panose="020B0604030504040204" pitchFamily="50" charset="-128"/>
              </a:rPr>
              <a:t>事項（入力</a:t>
            </a:r>
            <a:r>
              <a:rPr lang="ja-JP" altLang="en-US" dirty="0">
                <a:solidFill>
                  <a:srgbClr val="FF0000"/>
                </a:solidFill>
                <a:latin typeface="Meiryo UI" panose="020B0604030504040204" pitchFamily="50" charset="-128"/>
                <a:ea typeface="Meiryo UI" panose="020B0604030504040204" pitchFamily="50" charset="-128"/>
              </a:rPr>
              <a:t>時に</a:t>
            </a:r>
            <a:r>
              <a:rPr lang="ja-JP" altLang="en-US" dirty="0" smtClean="0">
                <a:solidFill>
                  <a:srgbClr val="FF0000"/>
                </a:solidFill>
                <a:latin typeface="Meiryo UI" panose="020B0604030504040204" pitchFamily="50" charset="-128"/>
                <a:ea typeface="Meiryo UI" panose="020B0604030504040204" pitchFamily="50" charset="-128"/>
              </a:rPr>
              <a:t>、</a:t>
            </a:r>
            <a:r>
              <a:rPr lang="ja-JP" altLang="en-US" dirty="0">
                <a:solidFill>
                  <a:srgbClr val="FF0000"/>
                </a:solidFill>
                <a:latin typeface="Meiryo UI" panose="020B0604030504040204" pitchFamily="50" charset="-128"/>
                <a:ea typeface="Meiryo UI" panose="020B0604030504040204" pitchFamily="50" charset="-128"/>
              </a:rPr>
              <a:t>下記</a:t>
            </a:r>
            <a:r>
              <a:rPr lang="ja-JP" altLang="en-US" dirty="0" smtClean="0">
                <a:solidFill>
                  <a:srgbClr val="FF0000"/>
                </a:solidFill>
                <a:latin typeface="Meiryo UI" panose="020B0604030504040204" pitchFamily="50" charset="-128"/>
                <a:ea typeface="Meiryo UI" panose="020B0604030504040204" pitchFamily="50" charset="-128"/>
              </a:rPr>
              <a:t>にご注意ください）</a:t>
            </a:r>
            <a:endParaRPr lang="en-US" altLang="ja-JP" dirty="0">
              <a:solidFill>
                <a:srgbClr val="FF0000"/>
              </a:solidFill>
              <a:latin typeface="Meiryo UI" panose="020B0604030504040204" pitchFamily="50" charset="-128"/>
              <a:ea typeface="Meiryo UI" panose="020B0604030504040204" pitchFamily="50" charset="-128"/>
            </a:endParaRPr>
          </a:p>
          <a:p>
            <a:pPr marL="342900" indent="-342900">
              <a:buAutoNum type="arabicParenBoth"/>
            </a:pPr>
            <a:r>
              <a:rPr lang="en-US" altLang="ja-JP" sz="1400" dirty="0">
                <a:solidFill>
                  <a:schemeClr val="tx1"/>
                </a:solidFill>
                <a:latin typeface="Meiryo UI" panose="020B0604030504040204" pitchFamily="50" charset="-128"/>
                <a:ea typeface="Meiryo UI" panose="020B0604030504040204" pitchFamily="50" charset="-128"/>
              </a:rPr>
              <a:t>“</a:t>
            </a:r>
            <a:r>
              <a:rPr lang="en-US" altLang="ja-JP" sz="1400" dirty="0">
                <a:solidFill>
                  <a:srgbClr val="FF0000"/>
                </a:solidFill>
                <a:latin typeface="Meiryo UI" panose="020B0604030504040204" pitchFamily="50" charset="-128"/>
                <a:ea typeface="Meiryo UI" panose="020B0604030504040204" pitchFamily="50" charset="-128"/>
              </a:rPr>
              <a:t>*</a:t>
            </a:r>
            <a:r>
              <a:rPr lang="en-US" altLang="ja-JP" sz="1400" dirty="0">
                <a:solidFill>
                  <a:schemeClr val="tx1"/>
                </a:solidFill>
                <a:latin typeface="Meiryo UI" panose="020B0604030504040204" pitchFamily="50" charset="-128"/>
                <a:ea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rPr>
              <a:t>アスタリスク）のある項目は</a:t>
            </a:r>
            <a:r>
              <a:rPr lang="ja-JP" altLang="en-US" sz="1400" dirty="0" smtClean="0">
                <a:solidFill>
                  <a:schemeClr val="tx1"/>
                </a:solidFill>
                <a:latin typeface="Meiryo UI" panose="020B0604030504040204" pitchFamily="50" charset="-128"/>
                <a:ea typeface="Meiryo UI" panose="020B0604030504040204" pitchFamily="50" charset="-128"/>
              </a:rPr>
              <a:t>必ず入力してください</a:t>
            </a:r>
            <a:endParaRPr lang="en-US" altLang="ja-JP" sz="1400" dirty="0">
              <a:solidFill>
                <a:schemeClr val="tx1"/>
              </a:solidFill>
              <a:latin typeface="Meiryo UI" panose="020B0604030504040204" pitchFamily="50" charset="-128"/>
              <a:ea typeface="Meiryo UI" panose="020B0604030504040204" pitchFamily="50" charset="-128"/>
            </a:endParaRPr>
          </a:p>
          <a:p>
            <a:pPr marL="342900" indent="-342900">
              <a:buAutoNum type="arabicParenBoth"/>
            </a:pPr>
            <a:r>
              <a:rPr lang="ja-JP" altLang="en-US" sz="1400" dirty="0" smtClean="0">
                <a:solidFill>
                  <a:schemeClr val="tx1"/>
                </a:solidFill>
                <a:latin typeface="Meiryo UI" panose="020B0604030504040204" pitchFamily="50" charset="-128"/>
                <a:ea typeface="Meiryo UI" panose="020B0604030504040204" pitchFamily="50" charset="-128"/>
              </a:rPr>
              <a:t>複数参加登録したい</a:t>
            </a:r>
            <a:r>
              <a:rPr lang="ja-JP" altLang="en-US" sz="1400" dirty="0">
                <a:solidFill>
                  <a:schemeClr val="tx1"/>
                </a:solidFill>
                <a:latin typeface="Meiryo UI" panose="020B0604030504040204" pitchFamily="50" charset="-128"/>
                <a:ea typeface="Meiryo UI" panose="020B0604030504040204" pitchFamily="50" charset="-128"/>
              </a:rPr>
              <a:t>場合は、</a:t>
            </a:r>
            <a:r>
              <a:rPr lang="en-US" altLang="ja-JP" sz="1400" dirty="0">
                <a:solidFill>
                  <a:schemeClr val="tx1"/>
                </a:solidFill>
                <a:latin typeface="Meiryo UI" panose="020B0604030504040204" pitchFamily="50" charset="-128"/>
                <a:ea typeface="Meiryo UI" panose="020B0604030504040204" pitchFamily="50" charset="-128"/>
              </a:rPr>
              <a:t>1</a:t>
            </a:r>
            <a:r>
              <a:rPr lang="ja-JP" altLang="en-US" sz="1400" dirty="0" err="1" smtClean="0">
                <a:solidFill>
                  <a:schemeClr val="tx1"/>
                </a:solidFill>
                <a:latin typeface="Meiryo UI" panose="020B0604030504040204" pitchFamily="50" charset="-128"/>
                <a:ea typeface="Meiryo UI" panose="020B0604030504040204" pitchFamily="50" charset="-128"/>
              </a:rPr>
              <a:t>つずつ</a:t>
            </a:r>
            <a:r>
              <a:rPr lang="ja-JP" altLang="en-US" sz="1400" dirty="0" smtClean="0">
                <a:solidFill>
                  <a:schemeClr val="tx1"/>
                </a:solidFill>
                <a:latin typeface="Meiryo UI" panose="020B0604030504040204" pitchFamily="50" charset="-128"/>
                <a:ea typeface="Meiryo UI" panose="020B0604030504040204" pitchFamily="50" charset="-128"/>
              </a:rPr>
              <a:t>申込み</a:t>
            </a:r>
            <a:r>
              <a:rPr lang="ja-JP" altLang="en-US" sz="1400" dirty="0">
                <a:solidFill>
                  <a:schemeClr val="tx1"/>
                </a:solidFill>
                <a:latin typeface="Meiryo UI" panose="020B0604030504040204" pitchFamily="50" charset="-128"/>
                <a:ea typeface="Meiryo UI" panose="020B0604030504040204" pitchFamily="50" charset="-128"/>
              </a:rPr>
              <a:t>をしてください</a:t>
            </a:r>
            <a:r>
              <a:rPr lang="ja-JP" altLang="en-US" sz="1400" dirty="0" smtClean="0">
                <a:solidFill>
                  <a:schemeClr val="tx1"/>
                </a:solidFill>
                <a:latin typeface="Meiryo UI" panose="020B0604030504040204" pitchFamily="50" charset="-128"/>
                <a:ea typeface="Meiryo UI" panose="020B0604030504040204" pitchFamily="50" charset="-128"/>
              </a:rPr>
              <a:t>。</a:t>
            </a:r>
            <a:endParaRPr lang="en-US" altLang="ja-JP" sz="1400" dirty="0">
              <a:solidFill>
                <a:schemeClr val="tx1"/>
              </a:solidFill>
              <a:latin typeface="Meiryo UI" panose="020B0604030504040204" pitchFamily="50" charset="-128"/>
              <a:ea typeface="Meiryo UI" panose="020B0604030504040204" pitchFamily="50" charset="-128"/>
            </a:endParaRPr>
          </a:p>
          <a:p>
            <a:pPr marL="342900" indent="-342900">
              <a:buAutoNum type="arabicParenBoth"/>
            </a:pPr>
            <a:r>
              <a:rPr lang="ja-JP" altLang="en-US" sz="1400" dirty="0">
                <a:solidFill>
                  <a:schemeClr val="tx1"/>
                </a:solidFill>
                <a:latin typeface="Meiryo UI" panose="020B0604030504040204" pitchFamily="50" charset="-128"/>
                <a:ea typeface="Meiryo UI" panose="020B0604030504040204" pitchFamily="50" charset="-128"/>
              </a:rPr>
              <a:t>全ての単語の先頭文字を大文字にしてください</a:t>
            </a:r>
            <a:endParaRPr lang="en-US" altLang="ja-JP" sz="1400" dirty="0">
              <a:solidFill>
                <a:schemeClr val="tx1"/>
              </a:solidFill>
              <a:latin typeface="Meiryo UI" panose="020B0604030504040204" pitchFamily="50" charset="-128"/>
              <a:ea typeface="Meiryo UI" panose="020B0604030504040204" pitchFamily="50" charset="-128"/>
            </a:endParaRPr>
          </a:p>
          <a:p>
            <a:pPr marL="342900" indent="-342900">
              <a:buFontTx/>
              <a:buAutoNum type="arabicParenBoth"/>
            </a:pPr>
            <a:r>
              <a:rPr lang="en-US" altLang="ja-JP" sz="1400" dirty="0">
                <a:solidFill>
                  <a:schemeClr val="tx1"/>
                </a:solidFill>
                <a:latin typeface="Meiryo UI" panose="020B0604030504040204" pitchFamily="50" charset="-128"/>
                <a:ea typeface="Meiryo UI" panose="020B0604030504040204" pitchFamily="50" charset="-128"/>
              </a:rPr>
              <a:t>ASCII</a:t>
            </a:r>
            <a:r>
              <a:rPr lang="ja-JP" altLang="en-US" sz="1400" dirty="0" smtClean="0">
                <a:solidFill>
                  <a:schemeClr val="tx1"/>
                </a:solidFill>
                <a:latin typeface="Meiryo UI" panose="020B0604030504040204" pitchFamily="50" charset="-128"/>
                <a:ea typeface="Meiryo UI" panose="020B0604030504040204" pitchFamily="50" charset="-128"/>
              </a:rPr>
              <a:t>文字列のみ</a:t>
            </a:r>
            <a:r>
              <a:rPr lang="ja-JP" altLang="en-US" sz="1400" dirty="0">
                <a:solidFill>
                  <a:schemeClr val="tx1"/>
                </a:solidFill>
                <a:latin typeface="Meiryo UI" panose="020B0604030504040204" pitchFamily="50" charset="-128"/>
                <a:ea typeface="Meiryo UI" panose="020B0604030504040204" pitchFamily="50" charset="-128"/>
              </a:rPr>
              <a:t>使用可能</a:t>
            </a:r>
            <a:r>
              <a:rPr lang="ja-JP" altLang="en-US" sz="1400" dirty="0" smtClean="0">
                <a:solidFill>
                  <a:schemeClr val="tx1"/>
                </a:solidFill>
                <a:latin typeface="Meiryo UI" panose="020B0604030504040204" pitchFamily="50" charset="-128"/>
                <a:ea typeface="Meiryo UI" panose="020B0604030504040204" pitchFamily="50" charset="-128"/>
              </a:rPr>
              <a:t>です</a:t>
            </a:r>
            <a:endParaRPr lang="en-US" altLang="ja-JP" sz="1400" dirty="0" smtClean="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　　</a:t>
            </a:r>
            <a:r>
              <a:rPr lang="en-US" altLang="ja-JP" sz="1400" dirty="0" smtClean="0">
                <a:solidFill>
                  <a:schemeClr val="tx1"/>
                </a:solidFill>
                <a:latin typeface="Meiryo UI" panose="020B0604030504040204" pitchFamily="50" charset="-128"/>
                <a:ea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rPr>
              <a:t>英語で使う普通の半角文字のみ使用できます。日本語の文字や全角文字は使用できません</a:t>
            </a:r>
            <a:r>
              <a:rPr lang="en-US" altLang="ja-JP" sz="1400" dirty="0">
                <a:solidFill>
                  <a:schemeClr val="tx1"/>
                </a:solidFill>
                <a:latin typeface="Meiryo UI" panose="020B0604030504040204" pitchFamily="50" charset="-128"/>
                <a:ea typeface="Meiryo UI" panose="020B0604030504040204" pitchFamily="50" charset="-128"/>
              </a:rPr>
              <a:t>)</a:t>
            </a:r>
            <a:br>
              <a:rPr lang="en-US" altLang="ja-JP" sz="1400" dirty="0">
                <a:solidFill>
                  <a:schemeClr val="tx1"/>
                </a:solidFill>
                <a:latin typeface="Meiryo UI" panose="020B0604030504040204" pitchFamily="50" charset="-128"/>
                <a:ea typeface="Meiryo UI" panose="020B0604030504040204" pitchFamily="50" charset="-128"/>
              </a:rPr>
            </a:br>
            <a:r>
              <a:rPr lang="ja-JP" altLang="en-US" sz="1400" dirty="0" smtClean="0">
                <a:solidFill>
                  <a:schemeClr val="tx1"/>
                </a:solidFill>
                <a:latin typeface="Meiryo UI" panose="020B0604030504040204" pitchFamily="50" charset="-128"/>
                <a:ea typeface="Meiryo UI" panose="020B0604030504040204" pitchFamily="50" charset="-128"/>
              </a:rPr>
              <a:t>　　　記号は以下のもののみ</a:t>
            </a:r>
            <a:r>
              <a:rPr lang="ja-JP" altLang="en-US" sz="1400" dirty="0">
                <a:solidFill>
                  <a:schemeClr val="tx1"/>
                </a:solidFill>
                <a:latin typeface="Meiryo UI" panose="020B0604030504040204" pitchFamily="50" charset="-128"/>
                <a:ea typeface="Meiryo UI" panose="020B0604030504040204" pitchFamily="50" charset="-128"/>
              </a:rPr>
              <a:t>使用可能です</a:t>
            </a:r>
            <a:endParaRPr lang="en-US" altLang="ja-JP" sz="1400" dirty="0">
              <a:solidFill>
                <a:schemeClr val="tx1"/>
              </a:solidFill>
              <a:latin typeface="Meiryo UI" panose="020B0604030504040204" pitchFamily="50" charset="-128"/>
              <a:ea typeface="Meiryo UI" panose="020B0604030504040204" pitchFamily="50" charset="-128"/>
            </a:endParaRPr>
          </a:p>
          <a:p>
            <a:r>
              <a:rPr lang="en-US" altLang="ja-JP" sz="1400" dirty="0">
                <a:solidFill>
                  <a:schemeClr val="tx1"/>
                </a:solidFill>
                <a:latin typeface="Meiryo UI" panose="020B0604030504040204" pitchFamily="50" charset="-128"/>
                <a:ea typeface="Meiryo UI" panose="020B0604030504040204" pitchFamily="50" charset="-128"/>
              </a:rPr>
              <a:t>     </a:t>
            </a:r>
            <a:r>
              <a:rPr lang="pl-PL" altLang="ja-JP" sz="1400" dirty="0">
                <a:solidFill>
                  <a:schemeClr val="tx1"/>
                </a:solidFill>
                <a:latin typeface="Meiryo UI" panose="020B0604030504040204" pitchFamily="50" charset="-128"/>
                <a:ea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rPr>
              <a:t>　</a:t>
            </a:r>
            <a:r>
              <a:rPr lang="pl-PL" altLang="ja-JP" sz="1400" dirty="0">
                <a:solidFill>
                  <a:schemeClr val="tx1"/>
                </a:solidFill>
                <a:latin typeface="Meiryo UI" panose="020B0604030504040204" pitchFamily="50" charset="-128"/>
                <a:ea typeface="Meiryo UI" panose="020B0604030504040204" pitchFamily="50" charset="-128"/>
              </a:rPr>
              <a:t>! , “ , # , $ , % , &amp; , ‘ , ( , ) , ~ , * , &lt; , &gt; , ? , _ , - , { , } , + , = , ; , </a:t>
            </a:r>
            <a:r>
              <a:rPr lang="en-US" altLang="ja-JP" sz="1400" dirty="0">
                <a:solidFill>
                  <a:schemeClr val="tx1"/>
                </a:solidFill>
                <a:latin typeface="Meiryo UI" panose="020B0604030504040204" pitchFamily="50" charset="-128"/>
                <a:ea typeface="Meiryo UI" panose="020B0604030504040204" pitchFamily="50" charset="-128"/>
              </a:rPr>
              <a:t>:,</a:t>
            </a:r>
            <a:r>
              <a:rPr lang="pl-PL" altLang="ja-JP" sz="1400" dirty="0">
                <a:solidFill>
                  <a:schemeClr val="tx1"/>
                </a:solidFill>
                <a:latin typeface="Meiryo UI" panose="020B0604030504040204" pitchFamily="50" charset="-128"/>
                <a:ea typeface="Meiryo UI" panose="020B0604030504040204" pitchFamily="50" charset="-128"/>
              </a:rPr>
              <a:t>^</a:t>
            </a:r>
            <a:endParaRPr lang="ja-JP" altLang="en-US" sz="1400" dirty="0">
              <a:solidFill>
                <a:schemeClr val="tx1"/>
              </a:solidFill>
              <a:latin typeface="Meiryo UI" panose="020B0604030504040204" pitchFamily="50" charset="-128"/>
              <a:ea typeface="Meiryo UI" panose="020B0604030504040204" pitchFamily="50" charset="-128"/>
            </a:endParaRPr>
          </a:p>
        </p:txBody>
      </p:sp>
      <p:cxnSp>
        <p:nvCxnSpPr>
          <p:cNvPr id="22" name="直線矢印コネクタ 21"/>
          <p:cNvCxnSpPr>
            <a:stCxn id="2" idx="0"/>
          </p:cNvCxnSpPr>
          <p:nvPr/>
        </p:nvCxnSpPr>
        <p:spPr>
          <a:xfrm flipV="1">
            <a:off x="4596160" y="4197660"/>
            <a:ext cx="0" cy="311460"/>
          </a:xfrm>
          <a:prstGeom prst="straightConnector1">
            <a:avLst/>
          </a:prstGeom>
          <a:ln w="158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54346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508" y="1196752"/>
            <a:ext cx="8413948" cy="54965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タイトル 1"/>
          <p:cNvSpPr>
            <a:spLocks noGrp="1"/>
          </p:cNvSpPr>
          <p:nvPr>
            <p:ph type="title"/>
          </p:nvPr>
        </p:nvSpPr>
        <p:spPr/>
        <p:txBody>
          <a:bodyPr/>
          <a:lstStyle/>
          <a:p>
            <a:r>
              <a:rPr lang="ja-JP" altLang="en-US" dirty="0"/>
              <a:t>参加</a:t>
            </a:r>
            <a:r>
              <a:rPr kumimoji="1" lang="ja-JP" altLang="en-US" dirty="0" smtClean="0"/>
              <a:t>者の情報</a:t>
            </a:r>
            <a:endParaRPr kumimoji="1" lang="ja-JP" altLang="en-US" dirty="0"/>
          </a:p>
        </p:txBody>
      </p:sp>
      <p:graphicFrame>
        <p:nvGraphicFramePr>
          <p:cNvPr id="7" name="表 6"/>
          <p:cNvGraphicFramePr>
            <a:graphicFrameLocks noGrp="1"/>
          </p:cNvGraphicFramePr>
          <p:nvPr>
            <p:extLst>
              <p:ext uri="{D42A27DB-BD31-4B8C-83A1-F6EECF244321}">
                <p14:modId xmlns:p14="http://schemas.microsoft.com/office/powerpoint/2010/main" val="3347677086"/>
              </p:ext>
            </p:extLst>
          </p:nvPr>
        </p:nvGraphicFramePr>
        <p:xfrm>
          <a:off x="5148064" y="1484783"/>
          <a:ext cx="3672408" cy="5112569"/>
        </p:xfrm>
        <a:graphic>
          <a:graphicData uri="http://schemas.openxmlformats.org/drawingml/2006/table">
            <a:tbl>
              <a:tblPr firstRow="1" bandRow="1"/>
              <a:tblGrid>
                <a:gridCol w="3672408"/>
              </a:tblGrid>
              <a:tr h="224756">
                <a:tc>
                  <a:txBody>
                    <a:bodyPr/>
                    <a:lstStyle/>
                    <a:p>
                      <a:pPr algn="l"/>
                      <a:r>
                        <a:rPr kumimoji="1" lang="ja-JP" altLang="en-US" sz="1100" dirty="0" smtClean="0">
                          <a:latin typeface="Meiryo UI" panose="020B0604030504040204" pitchFamily="50" charset="-128"/>
                          <a:ea typeface="Meiryo UI" panose="020B0604030504040204" pitchFamily="50" charset="-128"/>
                        </a:rPr>
                        <a:t>肩書き　　</a:t>
                      </a:r>
                      <a:r>
                        <a:rPr kumimoji="1" lang="ja-JP" altLang="en-US" sz="900" dirty="0" smtClean="0">
                          <a:latin typeface="Meiryo UI" panose="020B0604030504040204" pitchFamily="50" charset="-128"/>
                          <a:ea typeface="Meiryo UI" panose="020B0604030504040204" pitchFamily="50" charset="-128"/>
                        </a:rPr>
                        <a:t>大学の先生は</a:t>
                      </a:r>
                      <a:r>
                        <a:rPr kumimoji="1" lang="en-US" altLang="ja-JP" sz="900" dirty="0" smtClean="0">
                          <a:latin typeface="Meiryo UI" panose="020B0604030504040204" pitchFamily="50" charset="-128"/>
                          <a:ea typeface="Meiryo UI" panose="020B0604030504040204" pitchFamily="50" charset="-128"/>
                        </a:rPr>
                        <a:t>Prof.</a:t>
                      </a:r>
                      <a:r>
                        <a:rPr kumimoji="1" lang="ja-JP" altLang="en-US" sz="900" dirty="0" smtClean="0">
                          <a:latin typeface="Meiryo UI" panose="020B0604030504040204" pitchFamily="50" charset="-128"/>
                          <a:ea typeface="Meiryo UI" panose="020B0604030504040204" pitchFamily="50" charset="-128"/>
                        </a:rPr>
                        <a:t>　博士号がある方は</a:t>
                      </a:r>
                      <a:r>
                        <a:rPr kumimoji="1" lang="en-US" altLang="ja-JP" sz="900" dirty="0" smtClean="0">
                          <a:latin typeface="Meiryo UI" panose="020B0604030504040204" pitchFamily="50" charset="-128"/>
                          <a:ea typeface="Meiryo UI" panose="020B0604030504040204" pitchFamily="50" charset="-128"/>
                        </a:rPr>
                        <a:t>Dr.</a:t>
                      </a:r>
                    </a:p>
                    <a:p>
                      <a:pPr algn="l"/>
                      <a:r>
                        <a:rPr kumimoji="1" lang="ja-JP" altLang="en-US" sz="900" dirty="0" smtClean="0">
                          <a:latin typeface="Meiryo UI" panose="020B0604030504040204" pitchFamily="50" charset="-128"/>
                          <a:ea typeface="Meiryo UI" panose="020B0604030504040204" pitchFamily="50" charset="-128"/>
                        </a:rPr>
                        <a:t>　　　　　　　　どちらでもない場合、男性は</a:t>
                      </a:r>
                      <a:r>
                        <a:rPr kumimoji="1" lang="en-US" altLang="ja-JP" sz="900" dirty="0" smtClean="0">
                          <a:latin typeface="Meiryo UI" panose="020B0604030504040204" pitchFamily="50" charset="-128"/>
                          <a:ea typeface="Meiryo UI" panose="020B0604030504040204" pitchFamily="50" charset="-128"/>
                        </a:rPr>
                        <a:t>Mr.</a:t>
                      </a:r>
                      <a:r>
                        <a:rPr kumimoji="1" lang="ja-JP" altLang="en-US" sz="900" dirty="0" smtClean="0">
                          <a:latin typeface="Meiryo UI" panose="020B0604030504040204" pitchFamily="50" charset="-128"/>
                          <a:ea typeface="Meiryo UI" panose="020B0604030504040204" pitchFamily="50" charset="-128"/>
                        </a:rPr>
                        <a:t>　女性は</a:t>
                      </a:r>
                      <a:r>
                        <a:rPr kumimoji="1" lang="en-US" altLang="ja-JP" sz="900" dirty="0" smtClean="0">
                          <a:latin typeface="Meiryo UI" panose="020B0604030504040204" pitchFamily="50" charset="-128"/>
                          <a:ea typeface="Meiryo UI" panose="020B0604030504040204" pitchFamily="50" charset="-128"/>
                        </a:rPr>
                        <a:t>Ms.</a:t>
                      </a:r>
                      <a:r>
                        <a:rPr kumimoji="1" lang="ja-JP" altLang="en-US" sz="900" dirty="0" smtClean="0">
                          <a:latin typeface="Meiryo UI" panose="020B0604030504040204" pitchFamily="50" charset="-128"/>
                          <a:ea typeface="Meiryo UI" panose="020B0604030504040204" pitchFamily="50" charset="-128"/>
                        </a:rPr>
                        <a:t>です</a:t>
                      </a:r>
                      <a:endParaRPr kumimoji="1" lang="ja-JP" altLang="en-US" sz="900" b="1" dirty="0">
                        <a:solidFill>
                          <a:sysClr val="windowText" lastClr="000000"/>
                        </a:solidFill>
                        <a:latin typeface="Meiryo UI" panose="020B0604030504040204" pitchFamily="50" charset="-128"/>
                        <a:ea typeface="Meiryo UI" panose="020B0604030504040204" pitchFamily="50" charset="-128"/>
                      </a:endParaRPr>
                    </a:p>
                  </a:txBody>
                  <a:tcPr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FFFFFF">
                        <a:alpha val="85098"/>
                      </a:srgbClr>
                    </a:solidFill>
                  </a:tcPr>
                </a:tc>
              </a:tr>
              <a:tr h="260400">
                <a:tc>
                  <a:txBody>
                    <a:bodyPr/>
                    <a:lstStyle/>
                    <a:p>
                      <a:pPr algn="l"/>
                      <a:r>
                        <a:rPr kumimoji="1" lang="ja-JP" altLang="en-US" sz="1100" dirty="0" smtClean="0">
                          <a:latin typeface="Meiryo UI" panose="020B0604030504040204" pitchFamily="50" charset="-128"/>
                          <a:ea typeface="Meiryo UI" panose="020B0604030504040204" pitchFamily="50" charset="-128"/>
                        </a:rPr>
                        <a:t>姓</a:t>
                      </a:r>
                      <a:endParaRPr kumimoji="1" lang="ja-JP" altLang="en-US" sz="1100" b="1" dirty="0">
                        <a:latin typeface="Meiryo UI" panose="020B0604030504040204" pitchFamily="50" charset="-128"/>
                        <a:ea typeface="Meiryo UI" panose="020B0604030504040204" pitchFamily="50" charset="-128"/>
                      </a:endParaRPr>
                    </a:p>
                  </a:txBody>
                  <a:tcPr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FFFFFF">
                        <a:alpha val="85098"/>
                      </a:srgbClr>
                    </a:solidFill>
                  </a:tcPr>
                </a:tc>
              </a:tr>
              <a:tr h="200648">
                <a:tc>
                  <a:txBody>
                    <a:bodyPr/>
                    <a:lstStyle/>
                    <a:p>
                      <a:pPr algn="l"/>
                      <a:r>
                        <a:rPr kumimoji="1" lang="ja-JP" altLang="en-US" sz="1100" dirty="0" smtClean="0">
                          <a:latin typeface="Meiryo UI" panose="020B0604030504040204" pitchFamily="50" charset="-128"/>
                          <a:ea typeface="Meiryo UI" panose="020B0604030504040204" pitchFamily="50" charset="-128"/>
                        </a:rPr>
                        <a:t>名</a:t>
                      </a:r>
                      <a:endParaRPr kumimoji="1" lang="ja-JP" altLang="en-US" sz="1100" b="1" dirty="0">
                        <a:latin typeface="Meiryo UI" panose="020B0604030504040204" pitchFamily="50" charset="-128"/>
                        <a:ea typeface="Meiryo UI" panose="020B0604030504040204" pitchFamily="50" charset="-128"/>
                      </a:endParaRPr>
                    </a:p>
                  </a:txBody>
                  <a:tcPr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FFFFFF">
                        <a:alpha val="85098"/>
                      </a:srgbClr>
                    </a:solidFill>
                  </a:tcPr>
                </a:tc>
              </a:tr>
              <a:tr h="301560">
                <a:tc>
                  <a:txBody>
                    <a:bodyPr/>
                    <a:lstStyle/>
                    <a:p>
                      <a:pPr algn="l"/>
                      <a:r>
                        <a:rPr kumimoji="1" lang="ja-JP" altLang="en-US" sz="1100" dirty="0" smtClean="0">
                          <a:latin typeface="Meiryo UI" panose="020B0604030504040204" pitchFamily="50" charset="-128"/>
                          <a:ea typeface="Meiryo UI" panose="020B0604030504040204" pitchFamily="50" charset="-128"/>
                        </a:rPr>
                        <a:t>（ミドルネーム）</a:t>
                      </a:r>
                      <a:endParaRPr kumimoji="1" lang="ja-JP" altLang="en-US" sz="1100" b="1" dirty="0">
                        <a:latin typeface="Meiryo UI" panose="020B0604030504040204" pitchFamily="50" charset="-128"/>
                        <a:ea typeface="Meiryo UI" panose="020B0604030504040204" pitchFamily="50" charset="-128"/>
                      </a:endParaRPr>
                    </a:p>
                  </a:txBody>
                  <a:tcPr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FFFFFF">
                        <a:alpha val="85098"/>
                      </a:srgbClr>
                    </a:solidFill>
                  </a:tcPr>
                </a:tc>
              </a:tr>
              <a:tr h="360040">
                <a:tc>
                  <a:txBody>
                    <a:bodyPr/>
                    <a:lstStyle/>
                    <a:p>
                      <a:pPr algn="l"/>
                      <a:r>
                        <a:rPr kumimoji="1" lang="ja-JP" altLang="en-US" sz="1100" dirty="0" smtClean="0">
                          <a:latin typeface="Meiryo UI" panose="020B0604030504040204" pitchFamily="50" charset="-128"/>
                          <a:ea typeface="Meiryo UI" panose="020B0604030504040204" pitchFamily="50" charset="-128"/>
                        </a:rPr>
                        <a:t>所属</a:t>
                      </a:r>
                      <a:endParaRPr kumimoji="1" lang="ja-JP" altLang="en-US" sz="1100" b="1" dirty="0">
                        <a:latin typeface="Meiryo UI" panose="020B0604030504040204" pitchFamily="50" charset="-128"/>
                        <a:ea typeface="Meiryo UI" panose="020B0604030504040204" pitchFamily="50" charset="-128"/>
                      </a:endParaRPr>
                    </a:p>
                  </a:txBody>
                  <a:tcPr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FFFFFF">
                        <a:alpha val="85098"/>
                      </a:srgbClr>
                    </a:solidFill>
                  </a:tcPr>
                </a:tc>
              </a:tr>
              <a:tr h="288032">
                <a:tc>
                  <a:txBody>
                    <a:bodyPr/>
                    <a:lstStyle/>
                    <a:p>
                      <a:pPr algn="l"/>
                      <a:r>
                        <a:rPr kumimoji="1" lang="ja-JP" altLang="en-US" sz="1100" dirty="0" smtClean="0">
                          <a:latin typeface="Meiryo UI" panose="020B0604030504040204" pitchFamily="50" charset="-128"/>
                          <a:ea typeface="Meiryo UI" panose="020B0604030504040204" pitchFamily="50" charset="-128"/>
                        </a:rPr>
                        <a:t>（部門）</a:t>
                      </a:r>
                      <a:endParaRPr kumimoji="1" lang="ja-JP" altLang="en-US" sz="1100" b="1" dirty="0">
                        <a:latin typeface="Meiryo UI" panose="020B0604030504040204" pitchFamily="50" charset="-128"/>
                        <a:ea typeface="Meiryo UI" panose="020B0604030504040204" pitchFamily="50" charset="-128"/>
                      </a:endParaRPr>
                    </a:p>
                  </a:txBody>
                  <a:tcPr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FFFFFF">
                        <a:alpha val="85098"/>
                      </a:srgbClr>
                    </a:solidFill>
                  </a:tcPr>
                </a:tc>
              </a:tr>
              <a:tr h="260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kern="1200" dirty="0" smtClean="0">
                          <a:solidFill>
                            <a:schemeClr val="tx1"/>
                          </a:solidFill>
                          <a:latin typeface="Meiryo UI" panose="020B0604030504040204" pitchFamily="50" charset="-128"/>
                          <a:ea typeface="Meiryo UI" panose="020B0604030504040204" pitchFamily="50" charset="-128"/>
                          <a:cs typeface="+mn-cs"/>
                        </a:rPr>
                        <a:t>（役職）</a:t>
                      </a:r>
                    </a:p>
                  </a:txBody>
                  <a:tcPr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FFFFFF">
                        <a:alpha val="85098"/>
                      </a:srgbClr>
                    </a:solidFill>
                  </a:tcPr>
                </a:tc>
              </a:tr>
              <a:tr h="260400">
                <a:tc>
                  <a:txBody>
                    <a:bodyPr/>
                    <a:lstStyle/>
                    <a:p>
                      <a:pPr marL="0" algn="l" defTabSz="914400" rtl="0" eaLnBrk="1" latinLnBrk="0" hangingPunct="1"/>
                      <a:r>
                        <a:rPr kumimoji="1" lang="ja-JP" altLang="en-US" sz="1100" dirty="0" smtClean="0">
                          <a:latin typeface="Meiryo UI" panose="020B0604030504040204" pitchFamily="50" charset="-128"/>
                          <a:ea typeface="Meiryo UI" panose="020B0604030504040204" pitchFamily="50" charset="-128"/>
                        </a:rPr>
                        <a:t>オフィス</a:t>
                      </a:r>
                      <a:r>
                        <a:rPr kumimoji="1" lang="en-US" altLang="ja-JP" sz="1100" dirty="0" smtClean="0">
                          <a:latin typeface="Meiryo UI" panose="020B0604030504040204" pitchFamily="50" charset="-128"/>
                          <a:ea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rPr>
                        <a:t>個人</a:t>
                      </a:r>
                      <a:endParaRPr kumimoji="1" lang="ja-JP" altLang="en-US" sz="1100" kern="1200" dirty="0">
                        <a:solidFill>
                          <a:schemeClr val="tx1"/>
                        </a:solidFill>
                        <a:latin typeface="Meiryo UI" panose="020B0604030504040204" pitchFamily="50" charset="-128"/>
                        <a:ea typeface="Meiryo UI" panose="020B0604030504040204" pitchFamily="50" charset="-128"/>
                        <a:cs typeface="+mn-cs"/>
                      </a:endParaRPr>
                    </a:p>
                  </a:txBody>
                  <a:tcPr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FFFFFF">
                        <a:alpha val="85098"/>
                      </a:srgbClr>
                    </a:solidFill>
                  </a:tcPr>
                </a:tc>
              </a:tr>
              <a:tr h="260400">
                <a:tc>
                  <a:txBody>
                    <a:bodyPr/>
                    <a:lstStyle/>
                    <a:p>
                      <a:pPr algn="l"/>
                      <a:r>
                        <a:rPr kumimoji="1" lang="ja-JP" altLang="en-US" sz="1100" dirty="0" smtClean="0">
                          <a:latin typeface="Meiryo UI" panose="020B0604030504040204" pitchFamily="50" charset="-128"/>
                          <a:ea typeface="Meiryo UI" panose="020B0604030504040204" pitchFamily="50" charset="-128"/>
                        </a:rPr>
                        <a:t>住所（市区町村名、番地）</a:t>
                      </a:r>
                      <a:endParaRPr kumimoji="1" lang="ja-JP" altLang="en-US" sz="1100" b="1" dirty="0">
                        <a:latin typeface="Meiryo UI" panose="020B0604030504040204" pitchFamily="50" charset="-128"/>
                        <a:ea typeface="Meiryo UI" panose="020B0604030504040204" pitchFamily="50" charset="-128"/>
                      </a:endParaRPr>
                    </a:p>
                  </a:txBody>
                  <a:tcPr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FFFFFF">
                        <a:alpha val="85098"/>
                      </a:srgbClr>
                    </a:solidFill>
                  </a:tcPr>
                </a:tc>
              </a:tr>
              <a:tr h="343296">
                <a:tc>
                  <a:txBody>
                    <a:bodyPr/>
                    <a:lstStyle/>
                    <a:p>
                      <a:pPr algn="l"/>
                      <a:r>
                        <a:rPr kumimoji="1" lang="ja-JP" altLang="en-US" sz="1100" dirty="0" smtClean="0">
                          <a:latin typeface="Meiryo UI" panose="020B0604030504040204" pitchFamily="50" charset="-128"/>
                          <a:ea typeface="Meiryo UI" panose="020B0604030504040204" pitchFamily="50" charset="-128"/>
                        </a:rPr>
                        <a:t>都道府県</a:t>
                      </a:r>
                      <a:endParaRPr kumimoji="1" lang="ja-JP" altLang="en-US" sz="1100" b="1" dirty="0">
                        <a:latin typeface="Meiryo UI" panose="020B0604030504040204" pitchFamily="50" charset="-128"/>
                        <a:ea typeface="Meiryo UI" panose="020B0604030504040204" pitchFamily="50" charset="-128"/>
                      </a:endParaRPr>
                    </a:p>
                  </a:txBody>
                  <a:tcPr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FFFFFF">
                        <a:alpha val="85098"/>
                      </a:srgbClr>
                    </a:solidFill>
                  </a:tcPr>
                </a:tc>
              </a:tr>
              <a:tr h="270872">
                <a:tc>
                  <a:txBody>
                    <a:bodyPr/>
                    <a:lstStyle/>
                    <a:p>
                      <a:pPr algn="l"/>
                      <a:r>
                        <a:rPr kumimoji="1" lang="ja-JP" altLang="en-US" sz="1100" dirty="0" smtClean="0">
                          <a:latin typeface="Meiryo UI" panose="020B0604030504040204" pitchFamily="50" charset="-128"/>
                          <a:ea typeface="Meiryo UI" panose="020B0604030504040204" pitchFamily="50" charset="-128"/>
                        </a:rPr>
                        <a:t>（州／省）</a:t>
                      </a:r>
                      <a:endParaRPr kumimoji="1" lang="en-US" altLang="ja-JP" sz="1100" b="1" dirty="0" smtClean="0">
                        <a:latin typeface="Meiryo UI" panose="020B0604030504040204" pitchFamily="50" charset="-128"/>
                        <a:ea typeface="Meiryo UI" panose="020B0604030504040204" pitchFamily="50" charset="-128"/>
                      </a:endParaRPr>
                    </a:p>
                  </a:txBody>
                  <a:tcPr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FFFFFF">
                        <a:alpha val="85098"/>
                      </a:srgbClr>
                    </a:solidFill>
                  </a:tcPr>
                </a:tc>
              </a:tr>
              <a:tr h="339681">
                <a:tc>
                  <a:txBody>
                    <a:bodyPr/>
                    <a:lstStyle/>
                    <a:p>
                      <a:pPr algn="l"/>
                      <a:r>
                        <a:rPr kumimoji="1" lang="ja-JP" altLang="en-US" sz="1100" dirty="0" smtClean="0">
                          <a:latin typeface="Meiryo UI" panose="020B0604030504040204" pitchFamily="50" charset="-128"/>
                          <a:ea typeface="Meiryo UI" panose="020B0604030504040204" pitchFamily="50" charset="-128"/>
                        </a:rPr>
                        <a:t>郵便番号</a:t>
                      </a:r>
                      <a:endParaRPr kumimoji="1" lang="ja-JP" altLang="en-US" sz="1100" b="1" dirty="0">
                        <a:latin typeface="Meiryo UI" panose="020B0604030504040204" pitchFamily="50" charset="-128"/>
                        <a:ea typeface="Meiryo UI" panose="020B0604030504040204" pitchFamily="50" charset="-128"/>
                      </a:endParaRPr>
                    </a:p>
                  </a:txBody>
                  <a:tcPr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FFFFFF">
                        <a:alpha val="85098"/>
                      </a:srgbClr>
                    </a:solidFill>
                  </a:tcPr>
                </a:tc>
              </a:tr>
              <a:tr h="260400">
                <a:tc>
                  <a:txBody>
                    <a:bodyPr/>
                    <a:lstStyle/>
                    <a:p>
                      <a:pPr algn="l"/>
                      <a:r>
                        <a:rPr kumimoji="1" lang="ja-JP" altLang="en-US" sz="1100" dirty="0" smtClean="0">
                          <a:latin typeface="Meiryo UI" panose="020B0604030504040204" pitchFamily="50" charset="-128"/>
                          <a:ea typeface="Meiryo UI" panose="020B0604030504040204" pitchFamily="50" charset="-128"/>
                        </a:rPr>
                        <a:t>国</a:t>
                      </a:r>
                      <a:endParaRPr kumimoji="1" lang="ja-JP" altLang="en-US" sz="1100" b="1" dirty="0">
                        <a:latin typeface="Meiryo UI" panose="020B0604030504040204" pitchFamily="50" charset="-128"/>
                        <a:ea typeface="Meiryo UI" panose="020B0604030504040204" pitchFamily="50" charset="-128"/>
                      </a:endParaRPr>
                    </a:p>
                  </a:txBody>
                  <a:tcPr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FFFFFF">
                        <a:alpha val="85098"/>
                      </a:srgbClr>
                    </a:solidFill>
                  </a:tcPr>
                </a:tc>
              </a:tr>
              <a:tr h="373752">
                <a:tc>
                  <a:txBody>
                    <a:bodyPr/>
                    <a:lstStyle/>
                    <a:p>
                      <a:pPr algn="l"/>
                      <a:r>
                        <a:rPr kumimoji="1" lang="ja-JP" altLang="en-US" sz="1100" dirty="0" smtClean="0">
                          <a:latin typeface="Meiryo UI" panose="020B0604030504040204" pitchFamily="50" charset="-128"/>
                          <a:ea typeface="Meiryo UI" panose="020B0604030504040204" pitchFamily="50" charset="-128"/>
                        </a:rPr>
                        <a:t>電話番号　</a:t>
                      </a:r>
                      <a:r>
                        <a:rPr kumimoji="1" lang="en-US" altLang="ja-JP" sz="900" dirty="0" smtClean="0">
                          <a:latin typeface="Meiryo UI" panose="020B0604030504040204" pitchFamily="50" charset="-128"/>
                          <a:ea typeface="Meiryo UI" panose="020B0604030504040204" pitchFamily="50" charset="-128"/>
                        </a:rPr>
                        <a:t>81</a:t>
                      </a:r>
                      <a:r>
                        <a:rPr kumimoji="1" lang="ja-JP" altLang="en-US" sz="900" dirty="0" smtClean="0">
                          <a:latin typeface="Meiryo UI" panose="020B0604030504040204" pitchFamily="50" charset="-128"/>
                          <a:ea typeface="Meiryo UI" panose="020B0604030504040204" pitchFamily="50" charset="-128"/>
                        </a:rPr>
                        <a:t>は日本の国番号です。日本の電話番号は、</a:t>
                      </a:r>
                      <a:endParaRPr kumimoji="1" lang="en-US" altLang="ja-JP" sz="900" dirty="0" smtClean="0">
                        <a:latin typeface="Meiryo UI" panose="020B0604030504040204" pitchFamily="50" charset="-128"/>
                        <a:ea typeface="Meiryo UI" panose="020B0604030504040204" pitchFamily="50" charset="-128"/>
                      </a:endParaRPr>
                    </a:p>
                    <a:p>
                      <a:pPr algn="l"/>
                      <a:r>
                        <a:rPr kumimoji="1" lang="ja-JP" altLang="en-US" sz="900" dirty="0" smtClean="0">
                          <a:latin typeface="Meiryo UI" panose="020B0604030504040204" pitchFamily="50" charset="-128"/>
                          <a:ea typeface="Meiryo UI" panose="020B0604030504040204" pitchFamily="50" charset="-128"/>
                        </a:rPr>
                        <a:t>　　　　　　　　 市外局番から電話番号を書く形でも構いません</a:t>
                      </a:r>
                    </a:p>
                  </a:txBody>
                  <a:tcPr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FFFFFF">
                        <a:alpha val="85098"/>
                      </a:srgbClr>
                    </a:solidFill>
                  </a:tcPr>
                </a:tc>
              </a:tr>
              <a:tr h="279464">
                <a:tc>
                  <a:txBody>
                    <a:bodyPr/>
                    <a:lstStyle/>
                    <a:p>
                      <a:pPr algn="l"/>
                      <a:r>
                        <a:rPr kumimoji="1" lang="ja-JP" altLang="en-US" sz="1100" dirty="0" smtClean="0">
                          <a:latin typeface="Meiryo UI" panose="020B0604030504040204" pitchFamily="50" charset="-128"/>
                          <a:ea typeface="Meiryo UI" panose="020B0604030504040204" pitchFamily="50" charset="-128"/>
                        </a:rPr>
                        <a:t>（</a:t>
                      </a:r>
                      <a:r>
                        <a:rPr kumimoji="1" lang="en-US" altLang="ja-JP" sz="1100" dirty="0" smtClean="0">
                          <a:latin typeface="Meiryo UI" panose="020B0604030504040204" pitchFamily="50" charset="-128"/>
                          <a:ea typeface="Meiryo UI" panose="020B0604030504040204" pitchFamily="50" charset="-128"/>
                        </a:rPr>
                        <a:t>FAX</a:t>
                      </a:r>
                      <a:r>
                        <a:rPr kumimoji="1" lang="ja-JP" altLang="en-US" sz="1100" dirty="0" smtClean="0">
                          <a:latin typeface="Meiryo UI" panose="020B0604030504040204" pitchFamily="50" charset="-128"/>
                          <a:ea typeface="Meiryo UI" panose="020B0604030504040204" pitchFamily="50" charset="-128"/>
                        </a:rPr>
                        <a:t>）</a:t>
                      </a:r>
                      <a:endParaRPr kumimoji="1" lang="ja-JP" altLang="en-US" sz="1100" b="1" dirty="0">
                        <a:latin typeface="Meiryo UI" panose="020B0604030504040204" pitchFamily="50" charset="-128"/>
                        <a:ea typeface="Meiryo UI" panose="020B0604030504040204" pitchFamily="50" charset="-128"/>
                      </a:endParaRPr>
                    </a:p>
                  </a:txBody>
                  <a:tcPr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FFFFFF">
                        <a:alpha val="85098"/>
                      </a:srgbClr>
                    </a:solidFill>
                  </a:tcPr>
                </a:tc>
              </a:tr>
              <a:tr h="301952">
                <a:tc>
                  <a:txBody>
                    <a:bodyPr/>
                    <a:lstStyle/>
                    <a:p>
                      <a:pPr algn="l"/>
                      <a:r>
                        <a:rPr kumimoji="1" lang="ja-JP" altLang="en-US" sz="1100" dirty="0" smtClean="0">
                          <a:latin typeface="Meiryo UI" panose="020B0604030504040204" pitchFamily="50" charset="-128"/>
                          <a:ea typeface="Meiryo UI" panose="020B0604030504040204" pitchFamily="50" charset="-128"/>
                        </a:rPr>
                        <a:t>メールアドレス</a:t>
                      </a:r>
                      <a:endParaRPr kumimoji="1" lang="ja-JP" altLang="en-US" sz="1100" b="1" dirty="0">
                        <a:latin typeface="Meiryo UI" panose="020B0604030504040204" pitchFamily="50" charset="-128"/>
                        <a:ea typeface="Meiryo UI" panose="020B0604030504040204" pitchFamily="50" charset="-128"/>
                      </a:endParaRPr>
                    </a:p>
                  </a:txBody>
                  <a:tcPr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FFFFFF">
                        <a:alpha val="85098"/>
                      </a:srgbClr>
                    </a:solidFill>
                  </a:tcPr>
                </a:tc>
              </a:tr>
              <a:tr h="274112">
                <a:tc>
                  <a:txBody>
                    <a:bodyPr/>
                    <a:lstStyle/>
                    <a:p>
                      <a:pPr algn="l"/>
                      <a:r>
                        <a:rPr kumimoji="1" lang="ja-JP" altLang="en-US" sz="1100" dirty="0" smtClean="0">
                          <a:latin typeface="Meiryo UI" panose="020B0604030504040204" pitchFamily="50" charset="-128"/>
                          <a:ea typeface="Meiryo UI" panose="020B0604030504040204" pitchFamily="50" charset="-128"/>
                        </a:rPr>
                        <a:t>メールアドレス（確認）</a:t>
                      </a:r>
                      <a:endParaRPr kumimoji="1" lang="ja-JP" altLang="en-US" sz="1100" b="1" dirty="0">
                        <a:latin typeface="Meiryo UI" panose="020B0604030504040204" pitchFamily="50" charset="-128"/>
                        <a:ea typeface="Meiryo UI" panose="020B0604030504040204" pitchFamily="50" charset="-128"/>
                      </a:endParaRPr>
                    </a:p>
                  </a:txBody>
                  <a:tcPr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FFFFFF">
                        <a:alpha val="85098"/>
                      </a:srgbClr>
                    </a:solidFill>
                  </a:tcPr>
                </a:tc>
              </a:tr>
            </a:tbl>
          </a:graphicData>
        </a:graphic>
      </p:graphicFrame>
      <p:pic>
        <p:nvPicPr>
          <p:cNvPr id="9" name="____label____19" descr="358A984C-E927-4834-A1F4-9582BAE89002.png"/>
          <p:cNvPicPr>
            <a:picLocks/>
          </p:cNvPicPr>
          <p:nvPr/>
        </p:nvPicPr>
        <p:blipFill>
          <a:blip r:embed="rId4"/>
          <a:stretch>
            <a:fillRect/>
          </a:stretch>
        </p:blipFill>
        <p:spPr>
          <a:xfrm>
            <a:off x="8940800" y="190500"/>
            <a:ext cx="12700" cy="12700"/>
          </a:xfrm>
          <a:prstGeom prst="rect">
            <a:avLst/>
          </a:prstGeom>
        </p:spPr>
      </p:pic>
      <p:cxnSp>
        <p:nvCxnSpPr>
          <p:cNvPr id="5" name="直線矢印コネクタ 4"/>
          <p:cNvCxnSpPr/>
          <p:nvPr/>
        </p:nvCxnSpPr>
        <p:spPr>
          <a:xfrm flipH="1">
            <a:off x="4469482" y="3573016"/>
            <a:ext cx="678582" cy="0"/>
          </a:xfrm>
          <a:prstGeom prst="straightConnector1">
            <a:avLst/>
          </a:prstGeom>
          <a:ln w="158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58927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5738" y="2639169"/>
            <a:ext cx="8772525" cy="2085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タイトル 1"/>
          <p:cNvSpPr>
            <a:spLocks noGrp="1"/>
          </p:cNvSpPr>
          <p:nvPr>
            <p:ph type="title"/>
          </p:nvPr>
        </p:nvSpPr>
        <p:spPr/>
        <p:txBody>
          <a:bodyPr/>
          <a:lstStyle/>
          <a:p>
            <a:r>
              <a:rPr lang="ja-JP" altLang="en-US" dirty="0"/>
              <a:t>帯同</a:t>
            </a:r>
            <a:r>
              <a:rPr kumimoji="1" lang="ja-JP" altLang="en-US" dirty="0" smtClean="0"/>
              <a:t>者の情報</a:t>
            </a:r>
            <a:endParaRPr kumimoji="1" lang="ja-JP" altLang="en-US" dirty="0"/>
          </a:p>
        </p:txBody>
      </p:sp>
      <p:pic>
        <p:nvPicPr>
          <p:cNvPr id="6" name="____label____20" descr="358A984C-E927-4834-A1F4-9582BAE89002.png"/>
          <p:cNvPicPr>
            <a:picLocks/>
          </p:cNvPicPr>
          <p:nvPr/>
        </p:nvPicPr>
        <p:blipFill>
          <a:blip r:embed="rId3"/>
          <a:stretch>
            <a:fillRect/>
          </a:stretch>
        </p:blipFill>
        <p:spPr>
          <a:xfrm>
            <a:off x="8940800" y="190500"/>
            <a:ext cx="12700" cy="12700"/>
          </a:xfrm>
          <a:prstGeom prst="rect">
            <a:avLst/>
          </a:prstGeom>
        </p:spPr>
      </p:pic>
      <p:graphicFrame>
        <p:nvGraphicFramePr>
          <p:cNvPr id="5" name="表 4"/>
          <p:cNvGraphicFramePr>
            <a:graphicFrameLocks noGrp="1"/>
          </p:cNvGraphicFramePr>
          <p:nvPr>
            <p:extLst>
              <p:ext uri="{D42A27DB-BD31-4B8C-83A1-F6EECF244321}">
                <p14:modId xmlns:p14="http://schemas.microsoft.com/office/powerpoint/2010/main" val="1238124447"/>
              </p:ext>
            </p:extLst>
          </p:nvPr>
        </p:nvGraphicFramePr>
        <p:xfrm>
          <a:off x="6588224" y="3322116"/>
          <a:ext cx="2160240" cy="1309856"/>
        </p:xfrm>
        <a:graphic>
          <a:graphicData uri="http://schemas.openxmlformats.org/drawingml/2006/table">
            <a:tbl>
              <a:tblPr firstRow="1" bandRow="1">
                <a:tableStyleId>{2D5ABB26-0587-4C30-8999-92F81FD0307C}</a:tableStyleId>
              </a:tblPr>
              <a:tblGrid>
                <a:gridCol w="2160240"/>
              </a:tblGrid>
              <a:tr h="301744">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n-cs"/>
                        </a:rPr>
                        <a:t>肩書き　　</a:t>
                      </a:r>
                      <a:r>
                        <a:rPr kumimoji="1" lang="ja-JP" altLang="en-US" sz="900" kern="1200" dirty="0" smtClean="0">
                          <a:solidFill>
                            <a:schemeClr val="tx1"/>
                          </a:solidFill>
                          <a:latin typeface="Meiryo UI" panose="020B0604030504040204" pitchFamily="50" charset="-128"/>
                          <a:ea typeface="Meiryo UI" panose="020B0604030504040204" pitchFamily="50" charset="-128"/>
                          <a:cs typeface="+mn-cs"/>
                        </a:rPr>
                        <a:t>男性は</a:t>
                      </a:r>
                      <a:r>
                        <a:rPr kumimoji="1" lang="en-US" altLang="ja-JP" sz="900" kern="1200" dirty="0" smtClean="0">
                          <a:solidFill>
                            <a:schemeClr val="tx1"/>
                          </a:solidFill>
                          <a:latin typeface="Meiryo UI" panose="020B0604030504040204" pitchFamily="50" charset="-128"/>
                          <a:ea typeface="Meiryo UI" panose="020B0604030504040204" pitchFamily="50" charset="-128"/>
                          <a:cs typeface="+mn-cs"/>
                        </a:rPr>
                        <a:t>Mr.</a:t>
                      </a:r>
                      <a:r>
                        <a:rPr kumimoji="1" lang="ja-JP" altLang="en-US" sz="900" kern="1200" dirty="0" smtClean="0">
                          <a:solidFill>
                            <a:schemeClr val="tx1"/>
                          </a:solidFill>
                          <a:latin typeface="Meiryo UI" panose="020B0604030504040204" pitchFamily="50" charset="-128"/>
                          <a:ea typeface="Meiryo UI" panose="020B0604030504040204" pitchFamily="50" charset="-128"/>
                          <a:cs typeface="+mn-cs"/>
                        </a:rPr>
                        <a:t>　女性は</a:t>
                      </a:r>
                      <a:r>
                        <a:rPr kumimoji="1" lang="en-US" altLang="ja-JP" sz="900" kern="1200" dirty="0" smtClean="0">
                          <a:solidFill>
                            <a:schemeClr val="tx1"/>
                          </a:solidFill>
                          <a:latin typeface="Meiryo UI" panose="020B0604030504040204" pitchFamily="50" charset="-128"/>
                          <a:ea typeface="Meiryo UI" panose="020B0604030504040204" pitchFamily="50" charset="-128"/>
                          <a:cs typeface="+mn-cs"/>
                        </a:rPr>
                        <a:t>Ms.</a:t>
                      </a:r>
                      <a:r>
                        <a:rPr kumimoji="1" lang="ja-JP" altLang="en-US" sz="900" kern="1200" dirty="0" smtClean="0">
                          <a:solidFill>
                            <a:schemeClr val="tx1"/>
                          </a:solidFill>
                          <a:latin typeface="Meiryo UI" panose="020B0604030504040204" pitchFamily="50" charset="-128"/>
                          <a:ea typeface="Meiryo UI" panose="020B0604030504040204" pitchFamily="50" charset="-128"/>
                          <a:cs typeface="+mn-cs"/>
                        </a:rPr>
                        <a:t>です</a:t>
                      </a:r>
                      <a:endParaRPr kumimoji="1" lang="ja-JP" altLang="en-US" sz="900" kern="1200" dirty="0">
                        <a:solidFill>
                          <a:schemeClr val="tx1"/>
                        </a:solidFill>
                        <a:latin typeface="Meiryo UI" panose="020B0604030504040204" pitchFamily="50" charset="-128"/>
                        <a:ea typeface="Meiryo UI" panose="020B0604030504040204" pitchFamily="50" charset="-128"/>
                        <a:cs typeface="+mn-cs"/>
                      </a:endParaRPr>
                    </a:p>
                  </a:txBody>
                  <a:tcPr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FFFFFF">
                        <a:alpha val="85098"/>
                      </a:srgbClr>
                    </a:solidFill>
                  </a:tcPr>
                </a:tc>
              </a:tr>
              <a:tr h="360040">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n-cs"/>
                        </a:rPr>
                        <a:t>姓</a:t>
                      </a:r>
                      <a:endParaRPr kumimoji="1" lang="ja-JP" altLang="en-US" sz="1200" kern="1200" dirty="0">
                        <a:solidFill>
                          <a:schemeClr val="tx1"/>
                        </a:solidFill>
                        <a:latin typeface="Meiryo UI" panose="020B0604030504040204" pitchFamily="50" charset="-128"/>
                        <a:ea typeface="Meiryo UI" panose="020B0604030504040204" pitchFamily="50" charset="-128"/>
                        <a:cs typeface="+mn-cs"/>
                      </a:endParaRPr>
                    </a:p>
                  </a:txBody>
                  <a:tcPr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FFFFFF">
                        <a:alpha val="85098"/>
                      </a:srgbClr>
                    </a:solidFill>
                  </a:tcPr>
                </a:tc>
              </a:tr>
              <a:tr h="360040">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n-cs"/>
                        </a:rPr>
                        <a:t>名</a:t>
                      </a:r>
                      <a:endParaRPr kumimoji="1" lang="ja-JP" altLang="en-US" sz="1200" kern="1200" dirty="0">
                        <a:solidFill>
                          <a:schemeClr val="tx1"/>
                        </a:solidFill>
                        <a:latin typeface="Meiryo UI" panose="020B0604030504040204" pitchFamily="50" charset="-128"/>
                        <a:ea typeface="Meiryo UI" panose="020B0604030504040204" pitchFamily="50" charset="-128"/>
                        <a:cs typeface="+mn-cs"/>
                      </a:endParaRPr>
                    </a:p>
                  </a:txBody>
                  <a:tcPr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FFFFFF">
                        <a:alpha val="85098"/>
                      </a:srgbClr>
                    </a:solidFill>
                  </a:tcPr>
                </a:tc>
              </a:tr>
              <a:tr h="288032">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n-cs"/>
                        </a:rPr>
                        <a:t>（ミドルネーム）</a:t>
                      </a:r>
                      <a:endParaRPr kumimoji="1" lang="ja-JP" altLang="en-US" sz="1200" kern="1200" dirty="0">
                        <a:solidFill>
                          <a:schemeClr val="tx1"/>
                        </a:solidFill>
                        <a:latin typeface="Meiryo UI" panose="020B0604030504040204" pitchFamily="50" charset="-128"/>
                        <a:ea typeface="Meiryo UI" panose="020B0604030504040204" pitchFamily="50" charset="-128"/>
                        <a:cs typeface="+mn-cs"/>
                      </a:endParaRPr>
                    </a:p>
                  </a:txBody>
                  <a:tcPr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FFFFFF">
                        <a:alpha val="85098"/>
                      </a:srgbClr>
                    </a:solidFill>
                  </a:tcPr>
                </a:tc>
              </a:tr>
            </a:tbl>
          </a:graphicData>
        </a:graphic>
      </p:graphicFrame>
      <p:cxnSp>
        <p:nvCxnSpPr>
          <p:cNvPr id="9" name="直線矢印コネクタ 8"/>
          <p:cNvCxnSpPr/>
          <p:nvPr/>
        </p:nvCxnSpPr>
        <p:spPr>
          <a:xfrm flipH="1">
            <a:off x="6084168" y="3849116"/>
            <a:ext cx="504056" cy="0"/>
          </a:xfrm>
          <a:prstGeom prst="straightConnector1">
            <a:avLst/>
          </a:prstGeom>
          <a:ln w="158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 name="正方形/長方形 6"/>
          <p:cNvSpPr/>
          <p:nvPr/>
        </p:nvSpPr>
        <p:spPr>
          <a:xfrm>
            <a:off x="4014192" y="1844824"/>
            <a:ext cx="4950296" cy="646331"/>
          </a:xfrm>
          <a:prstGeom prst="rect">
            <a:avLst/>
          </a:prstGeom>
        </p:spPr>
        <p:txBody>
          <a:bodyPr wrap="square">
            <a:spAutoFit/>
          </a:bodyPr>
          <a:lstStyle/>
          <a:p>
            <a:r>
              <a:rPr lang="ja-JP" altLang="en-US" dirty="0" smtClean="0">
                <a:solidFill>
                  <a:srgbClr val="FF0000"/>
                </a:solidFill>
                <a:latin typeface="Meiryo UI" panose="020B0604030504040204" pitchFamily="50" charset="-128"/>
                <a:ea typeface="Meiryo UI" panose="020B0604030504040204" pitchFamily="50" charset="-128"/>
              </a:rPr>
              <a:t>帯同者がいない場合は、本項目は記入不要です</a:t>
            </a:r>
            <a:endParaRPr lang="en-US" altLang="ja-JP" dirty="0" smtClean="0">
              <a:solidFill>
                <a:srgbClr val="FF0000"/>
              </a:solidFill>
              <a:latin typeface="Meiryo UI" panose="020B0604030504040204" pitchFamily="50" charset="-128"/>
              <a:ea typeface="Meiryo UI" panose="020B0604030504040204" pitchFamily="50" charset="-128"/>
            </a:endParaRPr>
          </a:p>
          <a:p>
            <a:r>
              <a:rPr lang="ja-JP" altLang="en-US" dirty="0" smtClean="0">
                <a:solidFill>
                  <a:srgbClr val="FF0000"/>
                </a:solidFill>
                <a:latin typeface="Meiryo UI" panose="020B0604030504040204" pitchFamily="50" charset="-128"/>
                <a:ea typeface="Meiryo UI" panose="020B0604030504040204" pitchFamily="50" charset="-128"/>
              </a:rPr>
              <a:t>帯同者は、</a:t>
            </a:r>
            <a:r>
              <a:rPr lang="en-US" altLang="ja-JP" dirty="0" smtClean="0">
                <a:solidFill>
                  <a:srgbClr val="FF0000"/>
                </a:solidFill>
                <a:latin typeface="Meiryo UI" panose="020B0604030504040204" pitchFamily="50" charset="-128"/>
                <a:ea typeface="Meiryo UI" panose="020B0604030504040204" pitchFamily="50" charset="-128"/>
              </a:rPr>
              <a:t>1</a:t>
            </a:r>
            <a:r>
              <a:rPr lang="ja-JP" altLang="en-US" dirty="0" smtClean="0">
                <a:solidFill>
                  <a:srgbClr val="FF0000"/>
                </a:solidFill>
                <a:latin typeface="Meiryo UI" panose="020B0604030504040204" pitchFamily="50" charset="-128"/>
                <a:ea typeface="Meiryo UI" panose="020B0604030504040204" pitchFamily="50" charset="-128"/>
              </a:rPr>
              <a:t>名のみかつ家族に限定されます</a:t>
            </a:r>
            <a:endParaRPr lang="ja-JP" altLang="en-US" dirty="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9663112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5263" y="1500188"/>
            <a:ext cx="8753475" cy="3857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タイトル 1"/>
          <p:cNvSpPr>
            <a:spLocks noGrp="1"/>
          </p:cNvSpPr>
          <p:nvPr>
            <p:ph type="title"/>
          </p:nvPr>
        </p:nvSpPr>
        <p:spPr/>
        <p:txBody>
          <a:bodyPr>
            <a:normAutofit fontScale="90000"/>
          </a:bodyPr>
          <a:lstStyle/>
          <a:p>
            <a:r>
              <a:rPr lang="ja-JP" altLang="en-US" dirty="0" smtClean="0"/>
              <a:t>費用の選択（登録料、オプション料）</a:t>
            </a:r>
            <a:endParaRPr kumimoji="1" lang="ja-JP" altLang="en-US" dirty="0"/>
          </a:p>
        </p:txBody>
      </p:sp>
      <p:pic>
        <p:nvPicPr>
          <p:cNvPr id="7" name="____label____21" descr="358A984C-E927-4834-A1F4-9582BAE89002.png"/>
          <p:cNvPicPr>
            <a:picLocks/>
          </p:cNvPicPr>
          <p:nvPr/>
        </p:nvPicPr>
        <p:blipFill>
          <a:blip r:embed="rId3"/>
          <a:stretch>
            <a:fillRect/>
          </a:stretch>
        </p:blipFill>
        <p:spPr>
          <a:xfrm>
            <a:off x="8940800" y="190500"/>
            <a:ext cx="12700" cy="12700"/>
          </a:xfrm>
          <a:prstGeom prst="rect">
            <a:avLst/>
          </a:prstGeom>
        </p:spPr>
      </p:pic>
      <p:sp>
        <p:nvSpPr>
          <p:cNvPr id="8" name="角丸四角形 7"/>
          <p:cNvSpPr/>
          <p:nvPr/>
        </p:nvSpPr>
        <p:spPr>
          <a:xfrm>
            <a:off x="7812360" y="-531440"/>
            <a:ext cx="1728192" cy="360040"/>
          </a:xfrm>
          <a:prstGeom prst="roundRect">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rgbClr val="FF0000"/>
                </a:solidFill>
              </a:rPr>
              <a:t>ICS</a:t>
            </a:r>
            <a:r>
              <a:rPr kumimoji="1" lang="ja-JP" altLang="en-US" dirty="0" smtClean="0">
                <a:solidFill>
                  <a:srgbClr val="FF0000"/>
                </a:solidFill>
              </a:rPr>
              <a:t>修正</a:t>
            </a:r>
            <a:endParaRPr kumimoji="1" lang="ja-JP" altLang="en-US" dirty="0">
              <a:solidFill>
                <a:srgbClr val="FF0000"/>
              </a:solidFill>
            </a:endParaRPr>
          </a:p>
        </p:txBody>
      </p:sp>
      <p:graphicFrame>
        <p:nvGraphicFramePr>
          <p:cNvPr id="9" name="表 8"/>
          <p:cNvGraphicFramePr>
            <a:graphicFrameLocks noGrp="1"/>
          </p:cNvGraphicFramePr>
          <p:nvPr>
            <p:extLst>
              <p:ext uri="{D42A27DB-BD31-4B8C-83A1-F6EECF244321}">
                <p14:modId xmlns:p14="http://schemas.microsoft.com/office/powerpoint/2010/main" val="2677654748"/>
              </p:ext>
            </p:extLst>
          </p:nvPr>
        </p:nvGraphicFramePr>
        <p:xfrm>
          <a:off x="2771800" y="5357813"/>
          <a:ext cx="4392488" cy="1296144"/>
        </p:xfrm>
        <a:graphic>
          <a:graphicData uri="http://schemas.openxmlformats.org/drawingml/2006/table">
            <a:tbl>
              <a:tblPr firstRow="1" bandRow="1">
                <a:tableStyleId>{2D5ABB26-0587-4C30-8999-92F81FD0307C}</a:tableStyleId>
              </a:tblPr>
              <a:tblGrid>
                <a:gridCol w="4392488"/>
              </a:tblGrid>
              <a:tr h="248894">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n-cs"/>
                        </a:rPr>
                        <a:t>帯同者（</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n-cs"/>
                        </a:rPr>
                        <a:t>18</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n-cs"/>
                        </a:rPr>
                        <a:t>歳以上）の人数</a:t>
                      </a:r>
                      <a:endParaRPr kumimoji="1" lang="ja-JP" altLang="en-US" sz="900" kern="1200" dirty="0">
                        <a:solidFill>
                          <a:schemeClr val="tx1"/>
                        </a:solidFill>
                        <a:latin typeface="Meiryo UI" panose="020B0604030504040204" pitchFamily="50" charset="-128"/>
                        <a:ea typeface="Meiryo UI" panose="020B0604030504040204" pitchFamily="50" charset="-128"/>
                        <a:cs typeface="+mn-cs"/>
                      </a:endParaRPr>
                    </a:p>
                  </a:txBody>
                  <a:tcPr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FFFFFF">
                        <a:alpha val="85098"/>
                      </a:srgbClr>
                    </a:solidFill>
                  </a:tcPr>
                </a:tc>
              </a:tr>
              <a:tr h="25760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latin typeface="Meiryo UI" panose="020B0604030504040204" pitchFamily="50" charset="-128"/>
                          <a:ea typeface="Meiryo UI" panose="020B0604030504040204" pitchFamily="50" charset="-128"/>
                          <a:cs typeface="+mn-cs"/>
                        </a:rPr>
                        <a:t>帯同者（</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n-cs"/>
                        </a:rPr>
                        <a:t>18</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n-cs"/>
                        </a:rPr>
                        <a:t>歳未満）の人数</a:t>
                      </a:r>
                      <a:endParaRPr kumimoji="1" lang="ja-JP" altLang="en-US" sz="1200" kern="1200" dirty="0">
                        <a:solidFill>
                          <a:schemeClr val="tx1"/>
                        </a:solidFill>
                        <a:latin typeface="Meiryo UI" panose="020B0604030504040204" pitchFamily="50" charset="-128"/>
                        <a:ea typeface="Meiryo UI" panose="020B0604030504040204" pitchFamily="50" charset="-128"/>
                        <a:cs typeface="+mn-cs"/>
                      </a:endParaRPr>
                    </a:p>
                  </a:txBody>
                  <a:tcPr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FFFFFF">
                        <a:alpha val="85098"/>
                      </a:srgbClr>
                    </a:solidFill>
                  </a:tcPr>
                </a:tc>
              </a:tr>
              <a:tr h="387464">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n-cs"/>
                        </a:rPr>
                        <a:t>和食ディナー希望人数</a:t>
                      </a:r>
                      <a:r>
                        <a:rPr kumimoji="1" lang="ja-JP" altLang="en-US" sz="1100" kern="1200" dirty="0" smtClean="0">
                          <a:solidFill>
                            <a:srgbClr val="FF0000"/>
                          </a:solidFill>
                          <a:latin typeface="Meiryo UI" panose="020B0604030504040204" pitchFamily="50" charset="-128"/>
                          <a:ea typeface="Meiryo UI" panose="020B0604030504040204" pitchFamily="50" charset="-128"/>
                          <a:cs typeface="+mn-cs"/>
                        </a:rPr>
                        <a:t>（</a:t>
                      </a:r>
                      <a:r>
                        <a:rPr kumimoji="1" lang="en-US" altLang="ja-JP" sz="1100" kern="1200" dirty="0" smtClean="0">
                          <a:solidFill>
                            <a:srgbClr val="FF0000"/>
                          </a:solidFill>
                          <a:latin typeface="Meiryo UI" panose="020B0604030504040204" pitchFamily="50" charset="-128"/>
                          <a:ea typeface="Meiryo UI" panose="020B0604030504040204" pitchFamily="50" charset="-128"/>
                          <a:cs typeface="+mn-cs"/>
                        </a:rPr>
                        <a:t>9</a:t>
                      </a:r>
                      <a:r>
                        <a:rPr kumimoji="1" lang="ja-JP" altLang="en-US" sz="1100" kern="1200" dirty="0" smtClean="0">
                          <a:solidFill>
                            <a:srgbClr val="FF0000"/>
                          </a:solidFill>
                          <a:latin typeface="Meiryo UI" panose="020B0604030504040204" pitchFamily="50" charset="-128"/>
                          <a:ea typeface="Meiryo UI" panose="020B0604030504040204" pitchFamily="50" charset="-128"/>
                          <a:cs typeface="+mn-cs"/>
                        </a:rPr>
                        <a:t>月</a:t>
                      </a:r>
                      <a:r>
                        <a:rPr kumimoji="1" lang="en-US" altLang="ja-JP" sz="1100" kern="1200" dirty="0" smtClean="0">
                          <a:solidFill>
                            <a:srgbClr val="FF0000"/>
                          </a:solidFill>
                          <a:latin typeface="Meiryo UI" panose="020B0604030504040204" pitchFamily="50" charset="-128"/>
                          <a:ea typeface="Meiryo UI" panose="020B0604030504040204" pitchFamily="50" charset="-128"/>
                          <a:cs typeface="+mn-cs"/>
                        </a:rPr>
                        <a:t>19</a:t>
                      </a:r>
                      <a:r>
                        <a:rPr kumimoji="1" lang="ja-JP" altLang="en-US" sz="1100" kern="1200" dirty="0" smtClean="0">
                          <a:solidFill>
                            <a:srgbClr val="FF0000"/>
                          </a:solidFill>
                          <a:latin typeface="Meiryo UI" panose="020B0604030504040204" pitchFamily="50" charset="-128"/>
                          <a:ea typeface="Meiryo UI" panose="020B0604030504040204" pitchFamily="50" charset="-128"/>
                          <a:cs typeface="+mn-cs"/>
                        </a:rPr>
                        <a:t>日に催されるオプションのコースディナー）</a:t>
                      </a:r>
                      <a:endParaRPr kumimoji="1" lang="ja-JP" altLang="en-US" sz="1100" kern="1200" dirty="0">
                        <a:solidFill>
                          <a:srgbClr val="FF0000"/>
                        </a:solidFill>
                        <a:latin typeface="Meiryo UI" panose="020B0604030504040204" pitchFamily="50" charset="-128"/>
                        <a:ea typeface="Meiryo UI" panose="020B0604030504040204" pitchFamily="50" charset="-128"/>
                        <a:cs typeface="+mn-cs"/>
                      </a:endParaRPr>
                    </a:p>
                  </a:txBody>
                  <a:tcPr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FFFFFF">
                        <a:alpha val="85098"/>
                      </a:srgbClr>
                    </a:solidFill>
                  </a:tcPr>
                </a:tc>
              </a:tr>
              <a:tr h="360040">
                <a:tc>
                  <a:txBody>
                    <a:bodyPr/>
                    <a:lstStyle/>
                    <a:p>
                      <a:pPr algn="l"/>
                      <a:r>
                        <a:rPr kumimoji="1" lang="ja-JP" altLang="en-US" sz="1100" kern="1200" dirty="0" smtClean="0">
                          <a:solidFill>
                            <a:schemeClr val="tx1"/>
                          </a:solidFill>
                          <a:latin typeface="Meiryo UI" panose="020B0604030504040204" pitchFamily="50" charset="-128"/>
                          <a:ea typeface="Meiryo UI" panose="020B0604030504040204" pitchFamily="50" charset="-128"/>
                          <a:cs typeface="+mn-cs"/>
                        </a:rPr>
                        <a:t>ガラディナー</a:t>
                      </a:r>
                      <a:r>
                        <a:rPr kumimoji="1" lang="ja-JP" altLang="en-US" sz="1100" kern="1200" dirty="0" smtClean="0">
                          <a:solidFill>
                            <a:srgbClr val="FF0000"/>
                          </a:solidFill>
                          <a:latin typeface="Meiryo UI" panose="020B0604030504040204" pitchFamily="50" charset="-128"/>
                          <a:ea typeface="Meiryo UI" panose="020B0604030504040204" pitchFamily="50" charset="-128"/>
                          <a:cs typeface="+mn-cs"/>
                        </a:rPr>
                        <a:t>（</a:t>
                      </a:r>
                      <a:r>
                        <a:rPr kumimoji="1" lang="en-US" altLang="ja-JP" sz="1100" kern="1200" dirty="0" smtClean="0">
                          <a:solidFill>
                            <a:srgbClr val="FF0000"/>
                          </a:solidFill>
                          <a:latin typeface="Meiryo UI" panose="020B0604030504040204" pitchFamily="50" charset="-128"/>
                          <a:ea typeface="Meiryo UI" panose="020B0604030504040204" pitchFamily="50" charset="-128"/>
                          <a:cs typeface="+mn-cs"/>
                        </a:rPr>
                        <a:t>9</a:t>
                      </a:r>
                      <a:r>
                        <a:rPr kumimoji="1" lang="ja-JP" altLang="en-US" sz="1100" kern="1200" dirty="0" smtClean="0">
                          <a:solidFill>
                            <a:srgbClr val="FF0000"/>
                          </a:solidFill>
                          <a:latin typeface="Meiryo UI" panose="020B0604030504040204" pitchFamily="50" charset="-128"/>
                          <a:ea typeface="Meiryo UI" panose="020B0604030504040204" pitchFamily="50" charset="-128"/>
                          <a:cs typeface="+mn-cs"/>
                        </a:rPr>
                        <a:t>月</a:t>
                      </a:r>
                      <a:r>
                        <a:rPr kumimoji="1" lang="en-US" altLang="ja-JP" sz="1100" kern="1200" dirty="0" smtClean="0">
                          <a:solidFill>
                            <a:srgbClr val="FF0000"/>
                          </a:solidFill>
                          <a:latin typeface="Meiryo UI" panose="020B0604030504040204" pitchFamily="50" charset="-128"/>
                          <a:ea typeface="Meiryo UI" panose="020B0604030504040204" pitchFamily="50" charset="-128"/>
                          <a:cs typeface="+mn-cs"/>
                        </a:rPr>
                        <a:t>20</a:t>
                      </a:r>
                      <a:r>
                        <a:rPr kumimoji="1" lang="ja-JP" altLang="en-US" sz="1100" kern="1200" dirty="0" smtClean="0">
                          <a:solidFill>
                            <a:srgbClr val="FF0000"/>
                          </a:solidFill>
                          <a:latin typeface="Meiryo UI" panose="020B0604030504040204" pitchFamily="50" charset="-128"/>
                          <a:ea typeface="Meiryo UI" panose="020B0604030504040204" pitchFamily="50" charset="-128"/>
                          <a:cs typeface="+mn-cs"/>
                        </a:rPr>
                        <a:t>日に催されるビュッフェ形式のディナー）</a:t>
                      </a:r>
                      <a:endParaRPr kumimoji="1" lang="ja-JP" altLang="en-US" sz="1100" kern="1200" dirty="0">
                        <a:solidFill>
                          <a:srgbClr val="FF0000"/>
                        </a:solidFill>
                        <a:latin typeface="Meiryo UI" panose="020B0604030504040204" pitchFamily="50" charset="-128"/>
                        <a:ea typeface="Meiryo UI" panose="020B0604030504040204" pitchFamily="50" charset="-128"/>
                        <a:cs typeface="+mn-cs"/>
                      </a:endParaRPr>
                    </a:p>
                  </a:txBody>
                  <a:tcPr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FFFFFF">
                        <a:alpha val="85098"/>
                      </a:srgbClr>
                    </a:solidFill>
                  </a:tcPr>
                </a:tc>
              </a:tr>
            </a:tbl>
          </a:graphicData>
        </a:graphic>
      </p:graphicFrame>
      <p:cxnSp>
        <p:nvCxnSpPr>
          <p:cNvPr id="12" name="直線矢印コネクタ 11"/>
          <p:cNvCxnSpPr>
            <a:stCxn id="9" idx="1"/>
          </p:cNvCxnSpPr>
          <p:nvPr/>
        </p:nvCxnSpPr>
        <p:spPr>
          <a:xfrm flipH="1" flipV="1">
            <a:off x="2195736" y="5357813"/>
            <a:ext cx="576064" cy="648072"/>
          </a:xfrm>
          <a:prstGeom prst="straightConnector1">
            <a:avLst/>
          </a:prstGeom>
          <a:ln w="15875">
            <a:solidFill>
              <a:srgbClr val="FF00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4" name="表 13"/>
          <p:cNvGraphicFramePr>
            <a:graphicFrameLocks noGrp="1"/>
          </p:cNvGraphicFramePr>
          <p:nvPr>
            <p:extLst>
              <p:ext uri="{D42A27DB-BD31-4B8C-83A1-F6EECF244321}">
                <p14:modId xmlns:p14="http://schemas.microsoft.com/office/powerpoint/2010/main" val="1000704090"/>
              </p:ext>
            </p:extLst>
          </p:nvPr>
        </p:nvGraphicFramePr>
        <p:xfrm>
          <a:off x="2231740" y="2318008"/>
          <a:ext cx="2052228" cy="894968"/>
        </p:xfrm>
        <a:graphic>
          <a:graphicData uri="http://schemas.openxmlformats.org/drawingml/2006/table">
            <a:tbl>
              <a:tblPr firstRow="1" bandRow="1">
                <a:tableStyleId>{2D5ABB26-0587-4C30-8999-92F81FD0307C}</a:tableStyleId>
              </a:tblPr>
              <a:tblGrid>
                <a:gridCol w="2052228"/>
              </a:tblGrid>
              <a:tr h="318904">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n-cs"/>
                        </a:rPr>
                        <a:t>日本キャリア教育学会会員</a:t>
                      </a:r>
                      <a:endParaRPr kumimoji="1" lang="ja-JP" altLang="en-US" sz="1200" kern="1200" dirty="0">
                        <a:solidFill>
                          <a:schemeClr val="tx1"/>
                        </a:solidFill>
                        <a:latin typeface="Meiryo UI" panose="020B0604030504040204" pitchFamily="50" charset="-128"/>
                        <a:ea typeface="Meiryo UI" panose="020B0604030504040204" pitchFamily="50" charset="-128"/>
                        <a:cs typeface="+mn-cs"/>
                      </a:endParaRPr>
                    </a:p>
                  </a:txBody>
                  <a:tcPr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FFFFFF">
                        <a:alpha val="85098"/>
                      </a:srgbClr>
                    </a:solidFill>
                  </a:tcPr>
                </a:tc>
              </a:tr>
              <a:tr h="2880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latin typeface="Meiryo UI" panose="020B0604030504040204" pitchFamily="50" charset="-128"/>
                          <a:ea typeface="Meiryo UI" panose="020B0604030504040204" pitchFamily="50" charset="-128"/>
                          <a:cs typeface="+mn-cs"/>
                        </a:rPr>
                        <a:t>非会員</a:t>
                      </a:r>
                      <a:endParaRPr kumimoji="1" lang="ja-JP" altLang="en-US" sz="1200" kern="1200" dirty="0">
                        <a:solidFill>
                          <a:schemeClr val="tx1"/>
                        </a:solidFill>
                        <a:latin typeface="Meiryo UI" panose="020B0604030504040204" pitchFamily="50" charset="-128"/>
                        <a:ea typeface="Meiryo UI" panose="020B0604030504040204" pitchFamily="50" charset="-128"/>
                        <a:cs typeface="+mn-cs"/>
                      </a:endParaRPr>
                    </a:p>
                  </a:txBody>
                  <a:tcPr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FFFFFF">
                        <a:alpha val="85098"/>
                      </a:srgbClr>
                    </a:solidFill>
                  </a:tcPr>
                </a:tc>
              </a:tr>
              <a:tr h="288032">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n-cs"/>
                        </a:rPr>
                        <a:t>学生</a:t>
                      </a:r>
                      <a:endParaRPr kumimoji="1" lang="ja-JP" altLang="en-US" sz="1200" kern="1200" dirty="0">
                        <a:solidFill>
                          <a:schemeClr val="tx1"/>
                        </a:solidFill>
                        <a:latin typeface="Meiryo UI" panose="020B0604030504040204" pitchFamily="50" charset="-128"/>
                        <a:ea typeface="Meiryo UI" panose="020B0604030504040204" pitchFamily="50" charset="-128"/>
                        <a:cs typeface="+mn-cs"/>
                      </a:endParaRPr>
                    </a:p>
                  </a:txBody>
                  <a:tcPr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FFFFFF">
                        <a:alpha val="85098"/>
                      </a:srgbClr>
                    </a:solidFill>
                  </a:tcPr>
                </a:tc>
              </a:tr>
            </a:tbl>
          </a:graphicData>
        </a:graphic>
      </p:graphicFrame>
      <p:graphicFrame>
        <p:nvGraphicFramePr>
          <p:cNvPr id="16" name="表 15"/>
          <p:cNvGraphicFramePr>
            <a:graphicFrameLocks noGrp="1"/>
          </p:cNvGraphicFramePr>
          <p:nvPr>
            <p:extLst>
              <p:ext uri="{D42A27DB-BD31-4B8C-83A1-F6EECF244321}">
                <p14:modId xmlns:p14="http://schemas.microsoft.com/office/powerpoint/2010/main" val="373780865"/>
              </p:ext>
            </p:extLst>
          </p:nvPr>
        </p:nvGraphicFramePr>
        <p:xfrm>
          <a:off x="7740352" y="2348880"/>
          <a:ext cx="1152128" cy="894968"/>
        </p:xfrm>
        <a:graphic>
          <a:graphicData uri="http://schemas.openxmlformats.org/drawingml/2006/table">
            <a:tbl>
              <a:tblPr firstRow="1" bandRow="1">
                <a:tableStyleId>{2D5ABB26-0587-4C30-8999-92F81FD0307C}</a:tableStyleId>
              </a:tblPr>
              <a:tblGrid>
                <a:gridCol w="1152128"/>
              </a:tblGrid>
              <a:tr h="318904">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n-cs"/>
                        </a:rPr>
                        <a:t>￥</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n-cs"/>
                        </a:rPr>
                        <a:t>30,000</a:t>
                      </a:r>
                      <a:endParaRPr kumimoji="1" lang="ja-JP" altLang="en-US" sz="1200" kern="1200" dirty="0">
                        <a:solidFill>
                          <a:schemeClr val="tx1"/>
                        </a:solidFill>
                        <a:latin typeface="Meiryo UI" panose="020B0604030504040204" pitchFamily="50" charset="-128"/>
                        <a:ea typeface="Meiryo UI" panose="020B0604030504040204" pitchFamily="50" charset="-128"/>
                        <a:cs typeface="+mn-cs"/>
                      </a:endParaRPr>
                    </a:p>
                  </a:txBody>
                  <a:tcPr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FFFFFF">
                        <a:alpha val="85098"/>
                      </a:srgbClr>
                    </a:solidFill>
                  </a:tcPr>
                </a:tc>
              </a:tr>
              <a:tr h="288032">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n-cs"/>
                        </a:rPr>
                        <a:t>￥</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n-cs"/>
                        </a:rPr>
                        <a:t>35,000</a:t>
                      </a:r>
                      <a:endParaRPr kumimoji="1" lang="ja-JP" altLang="en-US" sz="1200" kern="1200" dirty="0">
                        <a:solidFill>
                          <a:schemeClr val="tx1"/>
                        </a:solidFill>
                        <a:latin typeface="Meiryo UI" panose="020B0604030504040204" pitchFamily="50" charset="-128"/>
                        <a:ea typeface="Meiryo UI" panose="020B0604030504040204" pitchFamily="50" charset="-128"/>
                        <a:cs typeface="+mn-cs"/>
                      </a:endParaRPr>
                    </a:p>
                  </a:txBody>
                  <a:tcPr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FFFFFF">
                        <a:alpha val="85098"/>
                      </a:srgbClr>
                    </a:solidFill>
                  </a:tcPr>
                </a:tc>
              </a:tr>
              <a:tr h="288032">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n-cs"/>
                        </a:rPr>
                        <a:t>￥</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n-cs"/>
                        </a:rPr>
                        <a:t>20,000</a:t>
                      </a:r>
                      <a:endParaRPr kumimoji="1" lang="ja-JP" altLang="en-US" sz="1200" kern="1200" dirty="0">
                        <a:solidFill>
                          <a:schemeClr val="tx1"/>
                        </a:solidFill>
                        <a:latin typeface="Meiryo UI" panose="020B0604030504040204" pitchFamily="50" charset="-128"/>
                        <a:ea typeface="Meiryo UI" panose="020B0604030504040204" pitchFamily="50" charset="-128"/>
                        <a:cs typeface="+mn-cs"/>
                      </a:endParaRPr>
                    </a:p>
                  </a:txBody>
                  <a:tcPr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FFFFFF">
                        <a:alpha val="85098"/>
                      </a:srgbClr>
                    </a:solidFill>
                  </a:tcPr>
                </a:tc>
              </a:tr>
            </a:tbl>
          </a:graphicData>
        </a:graphic>
      </p:graphicFrame>
      <p:graphicFrame>
        <p:nvGraphicFramePr>
          <p:cNvPr id="20" name="表 19"/>
          <p:cNvGraphicFramePr>
            <a:graphicFrameLocks noGrp="1"/>
          </p:cNvGraphicFramePr>
          <p:nvPr>
            <p:extLst>
              <p:ext uri="{D42A27DB-BD31-4B8C-83A1-F6EECF244321}">
                <p14:modId xmlns:p14="http://schemas.microsoft.com/office/powerpoint/2010/main" val="2196094963"/>
              </p:ext>
            </p:extLst>
          </p:nvPr>
        </p:nvGraphicFramePr>
        <p:xfrm>
          <a:off x="3131840" y="3789040"/>
          <a:ext cx="1296144" cy="1512168"/>
        </p:xfrm>
        <a:graphic>
          <a:graphicData uri="http://schemas.openxmlformats.org/drawingml/2006/table">
            <a:tbl>
              <a:tblPr firstRow="1" bandRow="1">
                <a:tableStyleId>{2D5ABB26-0587-4C30-8999-92F81FD0307C}</a:tableStyleId>
              </a:tblPr>
              <a:tblGrid>
                <a:gridCol w="1296144"/>
              </a:tblGrid>
              <a:tr h="248894">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n-cs"/>
                        </a:rPr>
                        <a:t>￥</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n-cs"/>
                        </a:rPr>
                        <a:t>2,000</a:t>
                      </a:r>
                      <a:r>
                        <a:rPr kumimoji="1" lang="en-US" altLang="ja-JP" sz="1000" kern="1200" dirty="0" smtClean="0">
                          <a:solidFill>
                            <a:schemeClr val="tx1"/>
                          </a:solidFill>
                          <a:latin typeface="Meiryo UI" panose="020B0604030504040204" pitchFamily="50" charset="-128"/>
                          <a:ea typeface="Meiryo UI" panose="020B0604030504040204" pitchFamily="50" charset="-128"/>
                          <a:cs typeface="+mn-cs"/>
                        </a:rPr>
                        <a:t> / 1</a:t>
                      </a:r>
                      <a:r>
                        <a:rPr kumimoji="1" lang="ja-JP" altLang="en-US" sz="1000" kern="1200" dirty="0" smtClean="0">
                          <a:solidFill>
                            <a:schemeClr val="tx1"/>
                          </a:solidFill>
                          <a:latin typeface="Meiryo UI" panose="020B0604030504040204" pitchFamily="50" charset="-128"/>
                          <a:ea typeface="Meiryo UI" panose="020B0604030504040204" pitchFamily="50" charset="-128"/>
                          <a:cs typeface="+mn-cs"/>
                        </a:rPr>
                        <a:t>人</a:t>
                      </a:r>
                      <a:endParaRPr kumimoji="1" lang="ja-JP" altLang="en-US" sz="1200" kern="1200" dirty="0">
                        <a:solidFill>
                          <a:schemeClr val="tx1"/>
                        </a:solidFill>
                        <a:latin typeface="Meiryo UI" panose="020B0604030504040204" pitchFamily="50" charset="-128"/>
                        <a:ea typeface="Meiryo UI" panose="020B0604030504040204" pitchFamily="50" charset="-128"/>
                        <a:cs typeface="+mn-cs"/>
                      </a:endParaRPr>
                    </a:p>
                  </a:txBody>
                  <a:tcPr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FFFFFF">
                        <a:alpha val="85098"/>
                      </a:srgbClr>
                    </a:solidFill>
                  </a:tcPr>
                </a:tc>
              </a:tr>
              <a:tr h="257607">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n-cs"/>
                        </a:rPr>
                        <a:t>￥</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n-cs"/>
                        </a:rPr>
                        <a:t>0</a:t>
                      </a:r>
                      <a:r>
                        <a:rPr kumimoji="1" lang="ja-JP" altLang="en-US" sz="1000" kern="1200" dirty="0" smtClean="0">
                          <a:solidFill>
                            <a:schemeClr val="tx1"/>
                          </a:solidFill>
                          <a:latin typeface="Meiryo UI" panose="020B0604030504040204" pitchFamily="50" charset="-128"/>
                          <a:ea typeface="Meiryo UI" panose="020B0604030504040204" pitchFamily="50" charset="-128"/>
                          <a:cs typeface="+mn-cs"/>
                        </a:rPr>
                        <a:t>　</a:t>
                      </a:r>
                      <a:r>
                        <a:rPr kumimoji="1" lang="en-US" altLang="ja-JP" sz="1000" kern="1200" dirty="0" smtClean="0">
                          <a:solidFill>
                            <a:schemeClr val="tx1"/>
                          </a:solidFill>
                          <a:latin typeface="Meiryo UI" panose="020B0604030504040204" pitchFamily="50" charset="-128"/>
                          <a:ea typeface="Meiryo UI" panose="020B0604030504040204" pitchFamily="50" charset="-128"/>
                          <a:cs typeface="+mn-cs"/>
                        </a:rPr>
                        <a:t>/ 1</a:t>
                      </a:r>
                      <a:r>
                        <a:rPr kumimoji="1" lang="ja-JP" altLang="en-US" sz="1000" kern="1200" dirty="0" smtClean="0">
                          <a:solidFill>
                            <a:schemeClr val="tx1"/>
                          </a:solidFill>
                          <a:latin typeface="Meiryo UI" panose="020B0604030504040204" pitchFamily="50" charset="-128"/>
                          <a:ea typeface="Meiryo UI" panose="020B0604030504040204" pitchFamily="50" charset="-128"/>
                          <a:cs typeface="+mn-cs"/>
                        </a:rPr>
                        <a:t>人</a:t>
                      </a:r>
                      <a:endParaRPr kumimoji="1" lang="ja-JP" altLang="en-US" sz="1000" kern="1200" dirty="0">
                        <a:solidFill>
                          <a:schemeClr val="tx1"/>
                        </a:solidFill>
                        <a:latin typeface="Meiryo UI" panose="020B0604030504040204" pitchFamily="50" charset="-128"/>
                        <a:ea typeface="Meiryo UI" panose="020B0604030504040204" pitchFamily="50" charset="-128"/>
                        <a:cs typeface="+mn-cs"/>
                      </a:endParaRPr>
                    </a:p>
                  </a:txBody>
                  <a:tcPr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FFFFFF">
                        <a:alpha val="85098"/>
                      </a:srgbClr>
                    </a:solidFill>
                  </a:tcPr>
                </a:tc>
              </a:tr>
              <a:tr h="531480">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n-cs"/>
                        </a:rPr>
                        <a:t>￥</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n-cs"/>
                        </a:rPr>
                        <a:t>12,000</a:t>
                      </a:r>
                      <a:r>
                        <a:rPr kumimoji="1" lang="ja-JP" altLang="en-US" sz="1000" kern="1200" dirty="0" smtClean="0">
                          <a:solidFill>
                            <a:schemeClr val="tx1"/>
                          </a:solidFill>
                          <a:latin typeface="Meiryo UI" panose="020B0604030504040204" pitchFamily="50" charset="-128"/>
                          <a:ea typeface="Meiryo UI" panose="020B0604030504040204" pitchFamily="50" charset="-128"/>
                          <a:cs typeface="+mn-cs"/>
                        </a:rPr>
                        <a:t> </a:t>
                      </a:r>
                      <a:r>
                        <a:rPr kumimoji="1" lang="en-US" altLang="ja-JP" sz="1000" kern="1200" dirty="0" smtClean="0">
                          <a:solidFill>
                            <a:schemeClr val="tx1"/>
                          </a:solidFill>
                          <a:latin typeface="Meiryo UI" panose="020B0604030504040204" pitchFamily="50" charset="-128"/>
                          <a:ea typeface="Meiryo UI" panose="020B0604030504040204" pitchFamily="50" charset="-128"/>
                          <a:cs typeface="+mn-cs"/>
                        </a:rPr>
                        <a:t>/ 1</a:t>
                      </a:r>
                      <a:r>
                        <a:rPr kumimoji="1" lang="ja-JP" altLang="en-US" sz="1000" kern="1200" dirty="0" smtClean="0">
                          <a:solidFill>
                            <a:schemeClr val="tx1"/>
                          </a:solidFill>
                          <a:latin typeface="Meiryo UI" panose="020B0604030504040204" pitchFamily="50" charset="-128"/>
                          <a:ea typeface="Meiryo UI" panose="020B0604030504040204" pitchFamily="50" charset="-128"/>
                          <a:cs typeface="+mn-cs"/>
                        </a:rPr>
                        <a:t>人</a:t>
                      </a:r>
                      <a:endParaRPr kumimoji="1" lang="ja-JP" altLang="en-US" sz="1000" kern="1200" dirty="0">
                        <a:solidFill>
                          <a:schemeClr val="tx1"/>
                        </a:solidFill>
                        <a:latin typeface="Meiryo UI" panose="020B0604030504040204" pitchFamily="50" charset="-128"/>
                        <a:ea typeface="Meiryo UI" panose="020B0604030504040204" pitchFamily="50" charset="-128"/>
                        <a:cs typeface="+mn-cs"/>
                      </a:endParaRPr>
                    </a:p>
                  </a:txBody>
                  <a:tcPr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FFFFFF">
                        <a:alpha val="85098"/>
                      </a:srgbClr>
                    </a:solidFill>
                  </a:tcPr>
                </a:tc>
              </a:tr>
              <a:tr h="432048">
                <a:tc>
                  <a:txBody>
                    <a:bodyPr/>
                    <a:lstStyle/>
                    <a:p>
                      <a:pPr algn="l"/>
                      <a:r>
                        <a:rPr kumimoji="1" lang="ja-JP" altLang="en-US" sz="1100" kern="1200" dirty="0" smtClean="0">
                          <a:solidFill>
                            <a:schemeClr val="tx1"/>
                          </a:solidFill>
                          <a:latin typeface="Meiryo UI" panose="020B0604030504040204" pitchFamily="50" charset="-128"/>
                          <a:ea typeface="Meiryo UI" panose="020B0604030504040204" pitchFamily="50" charset="-128"/>
                          <a:cs typeface="+mn-cs"/>
                        </a:rPr>
                        <a:t>￥</a:t>
                      </a:r>
                      <a:r>
                        <a:rPr kumimoji="1" lang="en-US" altLang="ja-JP" sz="1100" kern="1200" dirty="0" smtClean="0">
                          <a:solidFill>
                            <a:schemeClr val="tx1"/>
                          </a:solidFill>
                          <a:latin typeface="Meiryo UI" panose="020B0604030504040204" pitchFamily="50" charset="-128"/>
                          <a:ea typeface="Meiryo UI" panose="020B0604030504040204" pitchFamily="50" charset="-128"/>
                          <a:cs typeface="+mn-cs"/>
                        </a:rPr>
                        <a:t>6,000</a:t>
                      </a:r>
                      <a:r>
                        <a:rPr kumimoji="1" lang="ja-JP" altLang="en-US" sz="1100" kern="1200" baseline="0" dirty="0" smtClean="0">
                          <a:solidFill>
                            <a:schemeClr val="tx1"/>
                          </a:solidFill>
                          <a:latin typeface="Meiryo UI" panose="020B0604030504040204" pitchFamily="50" charset="-128"/>
                          <a:ea typeface="Meiryo UI" panose="020B0604030504040204" pitchFamily="50" charset="-128"/>
                          <a:cs typeface="+mn-cs"/>
                        </a:rPr>
                        <a:t> </a:t>
                      </a:r>
                      <a:r>
                        <a:rPr kumimoji="1" lang="ja-JP" altLang="en-US" sz="1000" kern="1200" dirty="0" smtClean="0">
                          <a:solidFill>
                            <a:schemeClr val="tx1"/>
                          </a:solidFill>
                          <a:latin typeface="Meiryo UI" panose="020B0604030504040204" pitchFamily="50" charset="-128"/>
                          <a:ea typeface="Meiryo UI" panose="020B0604030504040204" pitchFamily="50" charset="-128"/>
                          <a:cs typeface="+mn-cs"/>
                        </a:rPr>
                        <a:t> </a:t>
                      </a:r>
                      <a:r>
                        <a:rPr kumimoji="1" lang="en-US" altLang="ja-JP" sz="1000" kern="1200" dirty="0" smtClean="0">
                          <a:solidFill>
                            <a:schemeClr val="tx1"/>
                          </a:solidFill>
                          <a:latin typeface="Meiryo UI" panose="020B0604030504040204" pitchFamily="50" charset="-128"/>
                          <a:ea typeface="Meiryo UI" panose="020B0604030504040204" pitchFamily="50" charset="-128"/>
                          <a:cs typeface="+mn-cs"/>
                        </a:rPr>
                        <a:t>/ 1</a:t>
                      </a:r>
                      <a:r>
                        <a:rPr kumimoji="1" lang="ja-JP" altLang="en-US" sz="1000" kern="1200" dirty="0" smtClean="0">
                          <a:solidFill>
                            <a:schemeClr val="tx1"/>
                          </a:solidFill>
                          <a:latin typeface="Meiryo UI" panose="020B0604030504040204" pitchFamily="50" charset="-128"/>
                          <a:ea typeface="Meiryo UI" panose="020B0604030504040204" pitchFamily="50" charset="-128"/>
                          <a:cs typeface="+mn-cs"/>
                        </a:rPr>
                        <a:t>人</a:t>
                      </a:r>
                      <a:endParaRPr kumimoji="1" lang="ja-JP" altLang="en-US" sz="1000" kern="1200" dirty="0">
                        <a:solidFill>
                          <a:schemeClr val="tx1"/>
                        </a:solidFill>
                        <a:latin typeface="Meiryo UI" panose="020B0604030504040204" pitchFamily="50" charset="-128"/>
                        <a:ea typeface="Meiryo UI" panose="020B0604030504040204" pitchFamily="50" charset="-128"/>
                        <a:cs typeface="+mn-cs"/>
                      </a:endParaRPr>
                    </a:p>
                  </a:txBody>
                  <a:tcPr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FFFFFF">
                        <a:alpha val="85098"/>
                      </a:srgbClr>
                    </a:solidFill>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決済方法の選択</a:t>
            </a:r>
            <a:endParaRPr kumimoji="1" lang="ja-JP" altLang="en-US" dirty="0"/>
          </a:p>
        </p:txBody>
      </p:sp>
      <p:sp>
        <p:nvSpPr>
          <p:cNvPr id="6" name="正方形/長方形 5"/>
          <p:cNvSpPr/>
          <p:nvPr/>
        </p:nvSpPr>
        <p:spPr>
          <a:xfrm>
            <a:off x="4211960" y="3724796"/>
            <a:ext cx="720080" cy="288032"/>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1835696" y="4797152"/>
            <a:ext cx="5717852" cy="57606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latin typeface="Meiryo UI" panose="020B0604030504040204" pitchFamily="50" charset="-128"/>
                <a:ea typeface="Meiryo UI" panose="020B0604030504040204" pitchFamily="50" charset="-128"/>
              </a:rPr>
              <a:t>クレジットカード払い（</a:t>
            </a:r>
            <a:r>
              <a:rPr kumimoji="1" lang="en-US" altLang="ja-JP" sz="1400" dirty="0" smtClean="0">
                <a:solidFill>
                  <a:schemeClr val="tx1"/>
                </a:solidFill>
                <a:latin typeface="Meiryo UI" panose="020B0604030504040204" pitchFamily="50" charset="-128"/>
                <a:ea typeface="Meiryo UI" panose="020B0604030504040204" pitchFamily="50" charset="-128"/>
              </a:rPr>
              <a:t>Credit Card)</a:t>
            </a:r>
            <a:r>
              <a:rPr kumimoji="1" lang="ja-JP" altLang="en-US" sz="1400" dirty="0" smtClean="0">
                <a:solidFill>
                  <a:schemeClr val="tx1"/>
                </a:solidFill>
                <a:latin typeface="Meiryo UI" panose="020B0604030504040204" pitchFamily="50" charset="-128"/>
                <a:ea typeface="Meiryo UI" panose="020B0604030504040204" pitchFamily="50" charset="-128"/>
              </a:rPr>
              <a:t>　または　銀行振込（</a:t>
            </a:r>
            <a:r>
              <a:rPr kumimoji="1" lang="en-US" altLang="ja-JP" sz="1400" dirty="0" smtClean="0">
                <a:solidFill>
                  <a:schemeClr val="tx1"/>
                </a:solidFill>
                <a:latin typeface="Meiryo UI" panose="020B0604030504040204" pitchFamily="50" charset="-128"/>
                <a:ea typeface="Meiryo UI" panose="020B0604030504040204" pitchFamily="50" charset="-128"/>
              </a:rPr>
              <a:t>Bank Transfer)</a:t>
            </a:r>
          </a:p>
          <a:p>
            <a:r>
              <a:rPr lang="ja-JP" altLang="en-US" sz="1400" dirty="0" smtClean="0">
                <a:solidFill>
                  <a:schemeClr val="tx1"/>
                </a:solidFill>
                <a:latin typeface="Meiryo UI" panose="020B0604030504040204" pitchFamily="50" charset="-128"/>
                <a:ea typeface="Meiryo UI" panose="020B0604030504040204" pitchFamily="50" charset="-128"/>
              </a:rPr>
              <a:t>を選択して、</a:t>
            </a:r>
            <a:r>
              <a:rPr lang="en-US" altLang="ja-JP" sz="1400" dirty="0" smtClean="0">
                <a:solidFill>
                  <a:schemeClr val="tx1"/>
                </a:solidFill>
                <a:latin typeface="Meiryo UI" panose="020B0604030504040204" pitchFamily="50" charset="-128"/>
                <a:ea typeface="Meiryo UI" panose="020B0604030504040204" pitchFamily="50" charset="-128"/>
              </a:rPr>
              <a:t>”next”</a:t>
            </a:r>
            <a:r>
              <a:rPr lang="ja-JP" altLang="en-US" sz="1400" dirty="0" smtClean="0">
                <a:solidFill>
                  <a:schemeClr val="tx1"/>
                </a:solidFill>
                <a:latin typeface="Meiryo UI" panose="020B0604030504040204" pitchFamily="50" charset="-128"/>
                <a:ea typeface="Meiryo UI" panose="020B0604030504040204" pitchFamily="50" charset="-128"/>
              </a:rPr>
              <a:t>をクリックしてください</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pic>
        <p:nvPicPr>
          <p:cNvPr id="9" name="____label____22" descr="358A984C-E927-4834-A1F4-9582BAE89002.png"/>
          <p:cNvPicPr>
            <a:picLocks/>
          </p:cNvPicPr>
          <p:nvPr/>
        </p:nvPicPr>
        <p:blipFill>
          <a:blip r:embed="rId2"/>
          <a:stretch>
            <a:fillRect/>
          </a:stretch>
        </p:blipFill>
        <p:spPr>
          <a:xfrm>
            <a:off x="8940800" y="190500"/>
            <a:ext cx="12700" cy="12700"/>
          </a:xfrm>
          <a:prstGeom prst="rect">
            <a:avLst/>
          </a:prstGeom>
        </p:spPr>
      </p:pic>
      <p:cxnSp>
        <p:nvCxnSpPr>
          <p:cNvPr id="5" name="直線矢印コネクタ 4"/>
          <p:cNvCxnSpPr>
            <a:endCxn id="5122" idx="2"/>
          </p:cNvCxnSpPr>
          <p:nvPr/>
        </p:nvCxnSpPr>
        <p:spPr>
          <a:xfrm flipV="1">
            <a:off x="4572001" y="4033838"/>
            <a:ext cx="0" cy="763314"/>
          </a:xfrm>
          <a:prstGeom prst="straightConnector1">
            <a:avLst/>
          </a:prstGeom>
          <a:ln w="15875">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5263" y="2824163"/>
            <a:ext cx="8753475" cy="1209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正方形/長方形 9"/>
          <p:cNvSpPr/>
          <p:nvPr/>
        </p:nvSpPr>
        <p:spPr>
          <a:xfrm>
            <a:off x="4211960" y="3645024"/>
            <a:ext cx="644995" cy="388814"/>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4788" y="1504950"/>
            <a:ext cx="8734425" cy="3848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タイトル 1"/>
          <p:cNvSpPr>
            <a:spLocks noGrp="1"/>
          </p:cNvSpPr>
          <p:nvPr>
            <p:ph type="title"/>
          </p:nvPr>
        </p:nvSpPr>
        <p:spPr/>
        <p:txBody>
          <a:bodyPr>
            <a:normAutofit fontScale="90000"/>
          </a:bodyPr>
          <a:lstStyle/>
          <a:p>
            <a:r>
              <a:rPr kumimoji="1" lang="ja-JP" altLang="en-US" dirty="0" smtClean="0"/>
              <a:t>決済情報の入力</a:t>
            </a:r>
            <a:r>
              <a:rPr kumimoji="1" lang="ja-JP" altLang="en-US" sz="4000" dirty="0" smtClean="0"/>
              <a:t>（クレジットカード払い）</a:t>
            </a:r>
            <a:endParaRPr kumimoji="1" lang="ja-JP" altLang="en-US" dirty="0"/>
          </a:p>
        </p:txBody>
      </p:sp>
      <p:sp>
        <p:nvSpPr>
          <p:cNvPr id="6" name="正方形/長方形 5"/>
          <p:cNvSpPr/>
          <p:nvPr/>
        </p:nvSpPr>
        <p:spPr>
          <a:xfrm>
            <a:off x="2627784" y="5838298"/>
            <a:ext cx="4032448" cy="68704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Meiryo UI" panose="020B0604030504040204" pitchFamily="50" charset="-128"/>
                <a:ea typeface="Meiryo UI" panose="020B0604030504040204" pitchFamily="50" charset="-128"/>
              </a:rPr>
              <a:t>決済</a:t>
            </a:r>
            <a:r>
              <a:rPr lang="ja-JP" altLang="en-US" sz="1400" dirty="0" smtClean="0">
                <a:solidFill>
                  <a:schemeClr val="tx1"/>
                </a:solidFill>
                <a:latin typeface="Meiryo UI" panose="020B0604030504040204" pitchFamily="50" charset="-128"/>
                <a:ea typeface="Meiryo UI" panose="020B0604030504040204" pitchFamily="50" charset="-128"/>
              </a:rPr>
              <a:t>情報</a:t>
            </a:r>
            <a:r>
              <a:rPr lang="ja-JP" altLang="en-US" sz="1400" dirty="0">
                <a:solidFill>
                  <a:schemeClr val="tx1"/>
                </a:solidFill>
                <a:latin typeface="Meiryo UI" panose="020B0604030504040204" pitchFamily="50" charset="-128"/>
                <a:ea typeface="Meiryo UI" panose="020B0604030504040204" pitchFamily="50" charset="-128"/>
              </a:rPr>
              <a:t>を</a:t>
            </a:r>
            <a:r>
              <a:rPr lang="ja-JP" altLang="en-US" sz="1400" dirty="0" smtClean="0">
                <a:solidFill>
                  <a:schemeClr val="tx1"/>
                </a:solidFill>
                <a:latin typeface="Meiryo UI" panose="020B0604030504040204" pitchFamily="50" charset="-128"/>
                <a:ea typeface="Meiryo UI" panose="020B0604030504040204" pitchFamily="50" charset="-128"/>
              </a:rPr>
              <a:t>ご記入のうえ、</a:t>
            </a:r>
            <a:r>
              <a:rPr lang="en-US" altLang="ja-JP" sz="1400" dirty="0" smtClean="0">
                <a:solidFill>
                  <a:schemeClr val="tx1"/>
                </a:solidFill>
                <a:latin typeface="Meiryo UI" panose="020B0604030504040204" pitchFamily="50" charset="-128"/>
                <a:ea typeface="Meiryo UI" panose="020B0604030504040204" pitchFamily="50" charset="-128"/>
              </a:rPr>
              <a:t>”next”</a:t>
            </a:r>
            <a:r>
              <a:rPr lang="ja-JP" altLang="en-US" sz="1400" dirty="0" smtClean="0">
                <a:solidFill>
                  <a:schemeClr val="tx1"/>
                </a:solidFill>
                <a:latin typeface="Meiryo UI" panose="020B0604030504040204" pitchFamily="50" charset="-128"/>
                <a:ea typeface="Meiryo UI" panose="020B0604030504040204" pitchFamily="50" charset="-128"/>
              </a:rPr>
              <a:t>をクリックしてください</a:t>
            </a:r>
            <a:endParaRPr lang="en-US" altLang="ja-JP" sz="1400" dirty="0" smtClean="0">
              <a:solidFill>
                <a:schemeClr val="tx1"/>
              </a:solidFill>
              <a:latin typeface="Meiryo UI" panose="020B0604030504040204" pitchFamily="50" charset="-128"/>
              <a:ea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rPr>
              <a:t>前画面に戻りたい場合は、</a:t>
            </a:r>
            <a:r>
              <a:rPr lang="en-US" altLang="ja-JP" sz="1400" dirty="0" smtClean="0">
                <a:solidFill>
                  <a:schemeClr val="tx1"/>
                </a:solidFill>
                <a:latin typeface="Meiryo UI" panose="020B0604030504040204" pitchFamily="50" charset="-128"/>
                <a:ea typeface="Meiryo UI" panose="020B0604030504040204" pitchFamily="50" charset="-128"/>
              </a:rPr>
              <a:t>”back”</a:t>
            </a:r>
            <a:r>
              <a:rPr lang="ja-JP" altLang="en-US" sz="1400" dirty="0" smtClean="0">
                <a:solidFill>
                  <a:schemeClr val="tx1"/>
                </a:solidFill>
                <a:latin typeface="Meiryo UI" panose="020B0604030504040204" pitchFamily="50" charset="-128"/>
                <a:ea typeface="Meiryo UI" panose="020B0604030504040204" pitchFamily="50" charset="-128"/>
              </a:rPr>
              <a:t>をクリックしてください</a:t>
            </a:r>
            <a:endParaRPr lang="en-US" altLang="ja-JP" sz="1400" dirty="0" smtClean="0">
              <a:solidFill>
                <a:srgbClr val="FF0000"/>
              </a:solidFill>
              <a:latin typeface="Meiryo UI" panose="020B0604030504040204" pitchFamily="50" charset="-128"/>
              <a:ea typeface="Meiryo UI" panose="020B0604030504040204" pitchFamily="50" charset="-128"/>
            </a:endParaRPr>
          </a:p>
          <a:p>
            <a:r>
              <a:rPr lang="ja-JP" altLang="en-US" sz="1400" dirty="0" smtClean="0">
                <a:solidFill>
                  <a:srgbClr val="FF0000"/>
                </a:solidFill>
                <a:latin typeface="Meiryo UI" panose="020B0604030504040204" pitchFamily="50" charset="-128"/>
                <a:ea typeface="Meiryo UI" panose="020B0604030504040204" pitchFamily="50" charset="-128"/>
              </a:rPr>
              <a:t>*ブラウザの戻るボタンは利用しないでください</a:t>
            </a:r>
            <a:endParaRPr lang="en-US" altLang="ja-JP" sz="1400" dirty="0">
              <a:solidFill>
                <a:srgbClr val="FF0000"/>
              </a:solidFill>
              <a:latin typeface="Meiryo UI" panose="020B0604030504040204" pitchFamily="50" charset="-128"/>
              <a:ea typeface="Meiryo UI" panose="020B0604030504040204" pitchFamily="50" charset="-128"/>
            </a:endParaRPr>
          </a:p>
        </p:txBody>
      </p:sp>
      <p:cxnSp>
        <p:nvCxnSpPr>
          <p:cNvPr id="7" name="直線矢印コネクタ 6"/>
          <p:cNvCxnSpPr/>
          <p:nvPr/>
        </p:nvCxnSpPr>
        <p:spPr>
          <a:xfrm flipH="1" flipV="1">
            <a:off x="5148064" y="5353052"/>
            <a:ext cx="288032" cy="485246"/>
          </a:xfrm>
          <a:prstGeom prst="straightConnector1">
            <a:avLst/>
          </a:prstGeom>
          <a:ln w="158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 name="正方形/長方形 7"/>
          <p:cNvSpPr/>
          <p:nvPr/>
        </p:nvSpPr>
        <p:spPr>
          <a:xfrm>
            <a:off x="3959932" y="4984402"/>
            <a:ext cx="1188132" cy="388814"/>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2" name="表 11"/>
          <p:cNvGraphicFramePr>
            <a:graphicFrameLocks noGrp="1"/>
          </p:cNvGraphicFramePr>
          <p:nvPr>
            <p:extLst>
              <p:ext uri="{D42A27DB-BD31-4B8C-83A1-F6EECF244321}">
                <p14:modId xmlns:p14="http://schemas.microsoft.com/office/powerpoint/2010/main" val="1649810066"/>
              </p:ext>
            </p:extLst>
          </p:nvPr>
        </p:nvGraphicFramePr>
        <p:xfrm>
          <a:off x="5508104" y="1916832"/>
          <a:ext cx="3507947" cy="2520280"/>
        </p:xfrm>
        <a:graphic>
          <a:graphicData uri="http://schemas.openxmlformats.org/drawingml/2006/table">
            <a:tbl>
              <a:tblPr firstRow="1" bandRow="1">
                <a:tableStyleId>{2D5ABB26-0587-4C30-8999-92F81FD0307C}</a:tableStyleId>
              </a:tblPr>
              <a:tblGrid>
                <a:gridCol w="3507947"/>
              </a:tblGrid>
              <a:tr h="3158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カードの種類</a:t>
                      </a:r>
                    </a:p>
                  </a:txBody>
                  <a:tcPr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FFFFFF">
                        <a:alpha val="85098"/>
                      </a:srgbClr>
                    </a:solidFill>
                  </a:tcPr>
                </a:tc>
              </a:tr>
              <a:tr h="4303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dirty="0" smtClean="0">
                          <a:ln>
                            <a:noFill/>
                          </a:ln>
                          <a:solidFill>
                            <a:prstClr val="black"/>
                          </a:solidFill>
                          <a:effectLst/>
                          <a:uLnTx/>
                          <a:uFillTx/>
                          <a:latin typeface="Meiryo UI" panose="020B0604030504040204" pitchFamily="50" charset="-128"/>
                          <a:ea typeface="Meiryo UI" panose="020B0604030504040204" pitchFamily="50" charset="-128"/>
                          <a:cs typeface="+mn-cs"/>
                        </a:rPr>
                        <a:t>カード番号</a:t>
                      </a:r>
                      <a:endParaRPr kumimoji="1" lang="ja-JP" altLang="en-US" sz="1400" b="0" i="0" u="none" strike="noStrike" kern="1200" cap="none" spc="0" normalizeH="0" baseline="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FFFFFF">
                        <a:alpha val="85098"/>
                      </a:srgbClr>
                    </a:solidFill>
                  </a:tcPr>
                </a:tc>
              </a:tr>
              <a:tr h="317806">
                <a:tc>
                  <a:txBody>
                    <a:bodyPr/>
                    <a:lstStyle/>
                    <a:p>
                      <a:pPr algn="l"/>
                      <a:r>
                        <a:rPr kumimoji="1" lang="ja-JP" altLang="en-US" sz="1400" b="0" i="0" u="none" strike="noStrike" kern="1200" cap="none" spc="0" normalizeH="0" baseline="0" dirty="0" smtClean="0">
                          <a:ln>
                            <a:noFill/>
                          </a:ln>
                          <a:solidFill>
                            <a:prstClr val="black"/>
                          </a:solidFill>
                          <a:effectLst/>
                          <a:uLnTx/>
                          <a:uFillTx/>
                          <a:latin typeface="Meiryo UI" panose="020B0604030504040204" pitchFamily="50" charset="-128"/>
                          <a:ea typeface="Meiryo UI" panose="020B0604030504040204" pitchFamily="50" charset="-128"/>
                          <a:cs typeface="+mn-cs"/>
                        </a:rPr>
                        <a:t>有効期限</a:t>
                      </a:r>
                      <a:endParaRPr kumimoji="1" lang="ja-JP" altLang="en-US" sz="1400" b="0" i="0" u="none" strike="noStrike" kern="1200" cap="none" spc="0" normalizeH="0" baseline="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FFFFFF">
                        <a:alpha val="85098"/>
                      </a:srgbClr>
                    </a:solidFill>
                  </a:tcPr>
                </a:tc>
              </a:tr>
              <a:tr h="319336">
                <a:tc>
                  <a:txBody>
                    <a:bodyPr/>
                    <a:lstStyle/>
                    <a:p>
                      <a:pPr algn="l"/>
                      <a:r>
                        <a:rPr kumimoji="1" lang="ja-JP" altLang="en-US" sz="1400" b="0" i="0" u="none" strike="noStrike" kern="1200" cap="none" spc="0" normalizeH="0" baseline="0" dirty="0" smtClean="0">
                          <a:ln>
                            <a:noFill/>
                          </a:ln>
                          <a:solidFill>
                            <a:prstClr val="black"/>
                          </a:solidFill>
                          <a:effectLst/>
                          <a:uLnTx/>
                          <a:uFillTx/>
                          <a:latin typeface="Meiryo UI" panose="020B0604030504040204" pitchFamily="50" charset="-128"/>
                          <a:ea typeface="Meiryo UI" panose="020B0604030504040204" pitchFamily="50" charset="-128"/>
                          <a:cs typeface="+mn-cs"/>
                        </a:rPr>
                        <a:t>カードの名義人</a:t>
                      </a:r>
                      <a:endParaRPr kumimoji="1" lang="ja-JP" altLang="en-US" sz="1400" b="0" i="0" u="none" strike="noStrike" kern="1200" cap="none" spc="0" normalizeH="0" baseline="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FFFFFF">
                        <a:alpha val="85098"/>
                      </a:srgbClr>
                    </a:solidFill>
                  </a:tcPr>
                </a:tc>
              </a:tr>
              <a:tr h="1136995">
                <a:tc>
                  <a:txBody>
                    <a:bodyPr/>
                    <a:lstStyle/>
                    <a:p>
                      <a:pPr algn="l"/>
                      <a:r>
                        <a:rPr kumimoji="1" lang="ja-JP" altLang="en-US" sz="1400" b="0" i="0" u="none" strike="noStrike" kern="1200" cap="none" spc="0" normalizeH="0" baseline="0" dirty="0" smtClean="0">
                          <a:ln>
                            <a:noFill/>
                          </a:ln>
                          <a:solidFill>
                            <a:prstClr val="black"/>
                          </a:solidFill>
                          <a:effectLst/>
                          <a:uLnTx/>
                          <a:uFillTx/>
                          <a:latin typeface="Meiryo UI" panose="020B0604030504040204" pitchFamily="50" charset="-128"/>
                          <a:ea typeface="Meiryo UI" panose="020B0604030504040204" pitchFamily="50" charset="-128"/>
                          <a:cs typeface="+mn-cs"/>
                        </a:rPr>
                        <a:t>セキュリティコード</a:t>
                      </a:r>
                      <a:endParaRPr kumimoji="1" lang="en-US" altLang="ja-JP" sz="1400" b="0" i="0" u="none" strike="noStrike" kern="1200" cap="none" spc="0" normalizeH="0" baseline="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algn="l"/>
                      <a:r>
                        <a:rPr kumimoji="1" lang="en-US" altLang="ja-JP" sz="1200" b="0" i="0" u="none" strike="noStrike" kern="1200" cap="none" spc="0" normalizeH="0" baseline="0" dirty="0" smtClean="0">
                          <a:ln>
                            <a:noFill/>
                          </a:ln>
                          <a:solidFill>
                            <a:prstClr val="black"/>
                          </a:solidFill>
                          <a:effectLst/>
                          <a:uLnTx/>
                          <a:uFillTx/>
                          <a:latin typeface="Meiryo UI" panose="020B0604030504040204" pitchFamily="50" charset="-128"/>
                          <a:ea typeface="Meiryo UI" panose="020B0604030504040204" pitchFamily="50" charset="-128"/>
                          <a:cs typeface="+mn-cs"/>
                        </a:rPr>
                        <a:t>【VISA/MasterCard/JCB/Diners</a:t>
                      </a:r>
                      <a:r>
                        <a:rPr kumimoji="1" lang="ja-JP" altLang="en-US" sz="1200" b="0" i="0" u="none" strike="noStrike" kern="1200" cap="none" spc="0" normalizeH="0" baseline="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200" b="0" i="0" u="none" strike="noStrike" kern="1200" cap="none" spc="0" normalizeH="0" baseline="0" dirty="0" smtClean="0">
                          <a:ln>
                            <a:noFill/>
                          </a:ln>
                          <a:solidFill>
                            <a:prstClr val="black"/>
                          </a:solidFill>
                          <a:effectLst/>
                          <a:uLnTx/>
                          <a:uFillTx/>
                          <a:latin typeface="Meiryo UI" panose="020B0604030504040204" pitchFamily="50" charset="-128"/>
                          <a:ea typeface="Meiryo UI" panose="020B0604030504040204" pitchFamily="50" charset="-128"/>
                          <a:cs typeface="+mn-cs"/>
                        </a:rPr>
                        <a:t>Club</a:t>
                      </a:r>
                      <a:r>
                        <a:rPr kumimoji="1" lang="ja-JP" altLang="en-US" sz="1200" b="0" i="0" u="none" strike="noStrike" kern="1200" cap="none" spc="0" normalizeH="0" baseline="0" dirty="0" smtClean="0">
                          <a:ln>
                            <a:noFill/>
                          </a:ln>
                          <a:solidFill>
                            <a:prstClr val="black"/>
                          </a:solidFill>
                          <a:effectLst/>
                          <a:uLnTx/>
                          <a:uFillTx/>
                          <a:latin typeface="Meiryo UI" panose="020B0604030504040204" pitchFamily="50" charset="-128"/>
                          <a:ea typeface="Meiryo UI" panose="020B0604030504040204" pitchFamily="50" charset="-128"/>
                          <a:cs typeface="+mn-cs"/>
                        </a:rPr>
                        <a:t>の場合</a:t>
                      </a:r>
                      <a:r>
                        <a:rPr kumimoji="1" lang="en-US" altLang="ja-JP" sz="1200" b="0" i="0" u="none" strike="noStrike" kern="1200" cap="none" spc="0" normalizeH="0" baseline="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p>
                    <a:p>
                      <a:pPr algn="l"/>
                      <a:r>
                        <a:rPr kumimoji="1" lang="ja-JP" altLang="en-US" sz="1400" b="0" i="0" u="none" strike="noStrike" kern="1200" cap="none" spc="0" normalizeH="0" baseline="0" dirty="0" smtClean="0">
                          <a:ln>
                            <a:noFill/>
                          </a:ln>
                          <a:solidFill>
                            <a:prstClr val="black"/>
                          </a:solidFill>
                          <a:effectLst/>
                          <a:uLnTx/>
                          <a:uFillTx/>
                          <a:latin typeface="Meiryo UI" panose="020B0604030504040204" pitchFamily="50" charset="-128"/>
                          <a:ea typeface="Meiryo UI" panose="020B0604030504040204" pitchFamily="50" charset="-128"/>
                          <a:cs typeface="+mn-cs"/>
                        </a:rPr>
                        <a:t>裏面にある</a:t>
                      </a:r>
                      <a:r>
                        <a:rPr kumimoji="1" lang="en-US" altLang="ja-JP" sz="1400" b="0" i="0" u="none" strike="noStrike" kern="1200" cap="none" spc="0" normalizeH="0" baseline="0" dirty="0" smtClean="0">
                          <a:ln>
                            <a:noFill/>
                          </a:ln>
                          <a:solidFill>
                            <a:prstClr val="black"/>
                          </a:solidFill>
                          <a:effectLst/>
                          <a:uLnTx/>
                          <a:uFillTx/>
                          <a:latin typeface="Meiryo UI" panose="020B0604030504040204" pitchFamily="50" charset="-128"/>
                          <a:ea typeface="Meiryo UI" panose="020B0604030504040204" pitchFamily="50" charset="-128"/>
                          <a:cs typeface="+mn-cs"/>
                        </a:rPr>
                        <a:t>3</a:t>
                      </a:r>
                      <a:r>
                        <a:rPr kumimoji="1" lang="ja-JP" altLang="en-US" sz="1400" b="0" i="0" u="none" strike="noStrike" kern="1200" cap="none" spc="0" normalizeH="0" baseline="0" dirty="0" smtClean="0">
                          <a:ln>
                            <a:noFill/>
                          </a:ln>
                          <a:solidFill>
                            <a:prstClr val="black"/>
                          </a:solidFill>
                          <a:effectLst/>
                          <a:uLnTx/>
                          <a:uFillTx/>
                          <a:latin typeface="Meiryo UI" panose="020B0604030504040204" pitchFamily="50" charset="-128"/>
                          <a:ea typeface="Meiryo UI" panose="020B0604030504040204" pitchFamily="50" charset="-128"/>
                          <a:cs typeface="+mn-cs"/>
                        </a:rPr>
                        <a:t>ケタの番号</a:t>
                      </a:r>
                      <a:endParaRPr kumimoji="1" lang="en-US" altLang="ja-JP" sz="1400" b="0" i="0" u="none" strike="noStrike" kern="1200" cap="none" spc="0" normalizeH="0" baseline="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algn="l"/>
                      <a:r>
                        <a:rPr kumimoji="1" lang="en-US" altLang="ja-JP" sz="1200" b="0" i="0" u="none" strike="noStrike" kern="1200" cap="none" spc="0" normalizeH="0" baseline="0" dirty="0" smtClean="0">
                          <a:ln>
                            <a:noFill/>
                          </a:ln>
                          <a:solidFill>
                            <a:prstClr val="black"/>
                          </a:solidFill>
                          <a:effectLst/>
                          <a:uLnTx/>
                          <a:uFillTx/>
                          <a:latin typeface="Meiryo UI" panose="020B0604030504040204" pitchFamily="50" charset="-128"/>
                          <a:ea typeface="Meiryo UI" panose="020B0604030504040204" pitchFamily="50" charset="-128"/>
                          <a:cs typeface="+mn-cs"/>
                        </a:rPr>
                        <a:t>【AMEX</a:t>
                      </a:r>
                      <a:r>
                        <a:rPr kumimoji="1" lang="ja-JP" altLang="en-US" sz="1200" b="0" i="0" u="none" strike="noStrike" kern="1200" cap="none" spc="0" normalizeH="0" baseline="0" dirty="0" smtClean="0">
                          <a:ln>
                            <a:noFill/>
                          </a:ln>
                          <a:solidFill>
                            <a:prstClr val="black"/>
                          </a:solidFill>
                          <a:effectLst/>
                          <a:uLnTx/>
                          <a:uFillTx/>
                          <a:latin typeface="Meiryo UI" panose="020B0604030504040204" pitchFamily="50" charset="-128"/>
                          <a:ea typeface="Meiryo UI" panose="020B0604030504040204" pitchFamily="50" charset="-128"/>
                          <a:cs typeface="+mn-cs"/>
                        </a:rPr>
                        <a:t>の場合</a:t>
                      </a:r>
                      <a:r>
                        <a:rPr kumimoji="1" lang="en-US" altLang="ja-JP" sz="1200" b="0" i="0" u="none" strike="noStrike" kern="1200" cap="none" spc="0" normalizeH="0" baseline="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p>
                    <a:p>
                      <a:pPr algn="l"/>
                      <a:r>
                        <a:rPr kumimoji="1" lang="ja-JP" altLang="en-US" sz="1400" b="0" i="0" u="none" strike="noStrike" kern="1200" cap="none" spc="0" normalizeH="0" baseline="0" dirty="0" smtClean="0">
                          <a:ln>
                            <a:noFill/>
                          </a:ln>
                          <a:solidFill>
                            <a:prstClr val="black"/>
                          </a:solidFill>
                          <a:effectLst/>
                          <a:uLnTx/>
                          <a:uFillTx/>
                          <a:latin typeface="Meiryo UI" panose="020B0604030504040204" pitchFamily="50" charset="-128"/>
                          <a:ea typeface="Meiryo UI" panose="020B0604030504040204" pitchFamily="50" charset="-128"/>
                          <a:cs typeface="+mn-cs"/>
                        </a:rPr>
                        <a:t>表面にある</a:t>
                      </a:r>
                      <a:r>
                        <a:rPr kumimoji="1" lang="en-US" altLang="ja-JP" sz="1400" b="0" i="0" u="none" strike="noStrike" kern="1200" cap="none" spc="0" normalizeH="0" baseline="0" dirty="0" smtClean="0">
                          <a:ln>
                            <a:noFill/>
                          </a:ln>
                          <a:solidFill>
                            <a:prstClr val="black"/>
                          </a:solidFill>
                          <a:effectLst/>
                          <a:uLnTx/>
                          <a:uFillTx/>
                          <a:latin typeface="Meiryo UI" panose="020B0604030504040204" pitchFamily="50" charset="-128"/>
                          <a:ea typeface="Meiryo UI" panose="020B0604030504040204" pitchFamily="50" charset="-128"/>
                          <a:cs typeface="+mn-cs"/>
                        </a:rPr>
                        <a:t>4</a:t>
                      </a:r>
                      <a:r>
                        <a:rPr kumimoji="1" lang="ja-JP" altLang="en-US" sz="1400" b="0" i="0" u="none" strike="noStrike" kern="1200" cap="none" spc="0" normalizeH="0" baseline="0" dirty="0" smtClean="0">
                          <a:ln>
                            <a:noFill/>
                          </a:ln>
                          <a:solidFill>
                            <a:prstClr val="black"/>
                          </a:solidFill>
                          <a:effectLst/>
                          <a:uLnTx/>
                          <a:uFillTx/>
                          <a:latin typeface="Meiryo UI" panose="020B0604030504040204" pitchFamily="50" charset="-128"/>
                          <a:ea typeface="Meiryo UI" panose="020B0604030504040204" pitchFamily="50" charset="-128"/>
                          <a:cs typeface="+mn-cs"/>
                        </a:rPr>
                        <a:t>ケタの番号</a:t>
                      </a:r>
                      <a:endParaRPr kumimoji="1" lang="ja-JP" altLang="en-US" sz="1400" b="0" i="0" u="none" strike="noStrike" kern="1200" cap="none" spc="0" normalizeH="0" baseline="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FFFFFF">
                        <a:alpha val="85098"/>
                      </a:srgbClr>
                    </a:solidFill>
                  </a:tcPr>
                </a:tc>
              </a:tr>
            </a:tbl>
          </a:graphicData>
        </a:graphic>
      </p:graphicFrame>
    </p:spTree>
    <p:extLst>
      <p:ext uri="{BB962C8B-B14F-4D97-AF65-F5344CB8AC3E}">
        <p14:creationId xmlns:p14="http://schemas.microsoft.com/office/powerpoint/2010/main" val="197251899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28575">
          <a:solidFill>
            <a:srgbClr val="FF0000"/>
          </a:solid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lnDef>
      <a:spPr>
        <a:ln w="15875">
          <a:solidFill>
            <a:srgbClr val="FF0000"/>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2271</TotalTime>
  <Words>885</Words>
  <Application>Microsoft Office PowerPoint</Application>
  <PresentationFormat>画面に合わせる (4:3)</PresentationFormat>
  <Paragraphs>149</Paragraphs>
  <Slides>15</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15</vt:i4>
      </vt:variant>
    </vt:vector>
  </HeadingPairs>
  <TitlesOfParts>
    <vt:vector size="21" baseType="lpstr">
      <vt:lpstr>Meiryo UI</vt:lpstr>
      <vt:lpstr>ＭＳ Ｐゴシック</vt:lpstr>
      <vt:lpstr>メイリオ</vt:lpstr>
      <vt:lpstr>Arial</vt:lpstr>
      <vt:lpstr>Calibri</vt:lpstr>
      <vt:lpstr>Office テーマ</vt:lpstr>
      <vt:lpstr>参加登録までの手順</vt:lpstr>
      <vt:lpstr>キャンセルポリシーの確認</vt:lpstr>
      <vt:lpstr>個人情報の取扱いについて</vt:lpstr>
      <vt:lpstr>参加登録フォームのルール</vt:lpstr>
      <vt:lpstr>参加者の情報</vt:lpstr>
      <vt:lpstr>帯同者の情報</vt:lpstr>
      <vt:lpstr>費用の選択（登録料、オプション料）</vt:lpstr>
      <vt:lpstr>決済方法の選択</vt:lpstr>
      <vt:lpstr>決済情報の入力（クレジットカード払い）</vt:lpstr>
      <vt:lpstr>決済情報の入力（銀行振込）</vt:lpstr>
      <vt:lpstr>アンケートへの回答</vt:lpstr>
      <vt:lpstr>入力内容の確認</vt:lpstr>
      <vt:lpstr>入力内容の確認</vt:lpstr>
      <vt:lpstr>登録完了</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Megumi</dc:creator>
  <cp:lastModifiedBy>Hideo Shimomura</cp:lastModifiedBy>
  <cp:revision>103</cp:revision>
  <dcterms:created xsi:type="dcterms:W3CDTF">2014-10-25T21:47:36Z</dcterms:created>
  <dcterms:modified xsi:type="dcterms:W3CDTF">2015-04-13T10:36:47Z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BEL_TABLE_ID">
    <vt:lpwstr>NRISECURE_20110106</vt:lpwstr>
  </property>
  <property fmtid="{D5CDD505-2E9C-101B-9397-08002B2CF9AE}" pid="3" name="LABEL_TABLE_NAME">
    <vt:lpwstr>NRIセキュア</vt:lpwstr>
  </property>
  <property fmtid="{D5CDD505-2E9C-101B-9397-08002B2CF9AE}" pid="4" name="E60852CC-537A-isLabeled">
    <vt:lpwstr>2A000000000002090069734C6162656C65640200000031001000233469071BFFF96FC92FF6271819AE59</vt:lpwstr>
  </property>
  <property fmtid="{D5CDD505-2E9C-101B-9397-08002B2CF9AE}" pid="5" name="E60852CC-537A-image_file">
    <vt:lpwstr>ND07C8R55DBI-0003</vt:lpwstr>
  </property>
  <property fmtid="{D5CDD505-2E9C-101B-9397-08002B2CF9AE}" pid="6" name="E60852CC-537A-image_file-0000">
    <vt:lpwstr>6D0100000000030A00696D6167655F66696C65440100001F8B0800000000000400EDBD07601C499625262F6DCA7B7F4AF54AD7E074A10880601324D8904010ECC188CDE692EC1D69472329AB2A81CA6556655D661640CCED9DBCF7DE7BEFBDF7DE7BEFBDF7BA3B9D4E27F7DFFF3F5C6664016CF6CE4ADAC99E2180AAC81F3F7</vt:lpwstr>
  </property>
  <property fmtid="{D5CDD505-2E9C-101B-9397-08002B2CF9AE}" pid="7" name="E60852CC-537A-image_file-0001">
    <vt:lpwstr>E7C1F3F22FEE8972F3EFF8D93DF21F9357E8D5FE3373EFBF6D357F4F3D7C4FF7F835F8FFEFD5D7EEB7FEC8FC61FCDABCF9FFC1A7FC3BFF03BFDD7F4C7AF7371FCC5F1AFF16BFCCD7FE26FF87F64BF2EFD9D4EBFFDEA8B5FE3D7F8C12FFC357E8D3FE80FFB357E8DFF9D3EFA83FEAB5FE3D758EFFC1ABFC67FF307FC1ABFC6A3</vt:lpwstr>
  </property>
  <property fmtid="{D5CDD505-2E9C-101B-9397-08002B2CF9AE}" pid="8" name="E60852CC-537A-image_file-0002">
    <vt:lpwstr>3FEBD7F8357EDBD59FF7F7FCC463FAE2C756DFFE7D1AEAE8DFC4FF7FCD275B7FEE3BEEF6E9F19BDFEEBBD3FFEDFFFEBF7F8F5FFBD7F80DFE8F5FEBFFFAA37EFF5FEF3FA22F7E8DB3D3174FFF86277FC01FF2FF008932F1FAA4000000100049EB294F977A07276055ECF770258DB8</vt:lpwstr>
  </property>
  <property fmtid="{D5CDD505-2E9C-101B-9397-08002B2CF9AE}" pid="9" name="E60852CC-537A-HDVName">
    <vt:lpwstr>2C00000000000207004844564E616D650600000031002E003400100040E95E171F1D32E138064212C5903932</vt:lpwstr>
  </property>
  <property fmtid="{D5CDD505-2E9C-101B-9397-08002B2CF9AE}" pid="10" name="E60852CC-537A-cfg_file">
    <vt:lpwstr>ND07C8R55DBI-0003</vt:lpwstr>
  </property>
  <property fmtid="{D5CDD505-2E9C-101B-9397-08002B2CF9AE}" pid="11" name="E60852CC-537A-cfg_file-0000">
    <vt:lpwstr>7801000000000308006366675F66696C65510100001F8B0800000000000400EDBD07601C499625262F6DCA7B7F4AF54AD7E074A10880601324D8904010ECC188CDE692EC1D69472329AB2A81CA6556655D661640CCED9DBCF7DE7BEFBDF7DE7BEFBDF7BA3B9D4E27F7DFFF3F5C6664016CF6CE4ADAC99E2180AAC81F3F7E7C1</vt:lpwstr>
  </property>
  <property fmtid="{D5CDD505-2E9C-101B-9397-08002B2CF9AE}" pid="12" name="E60852CC-537A-cfg_file-0001">
    <vt:lpwstr>F3F22CA6C92976DBE5895599B7F76B4AC8B269FAEEBFCF7DFDBD9DDDDD9DDF974BC984D7EE3E4F77FF7D9D1EE7DFA79AD3FAFE827FD98F38FF36AD9FEFEAF8B1F108003FDEB45B6C89F65F569D6B49F1D7DFBF33FE96FFD0BFE963FF14FFE93FFB9ED97AFBED41693AA9CF1DBCF8B65FEFB7F372F2EE6D4744FFF7E56D5F949</vt:lpwstr>
  </property>
  <property fmtid="{D5CDD505-2E9C-101B-9397-08002B2CF9AE}" pid="13" name="E60852CC-537A-cfg_file-0002">
    <vt:lpwstr>5556F5EF5FD3877BFD8F2F3E3BDAE97D38E10F9F1565F9FBBFA9B365B3CAEA7C39BDE66EF8D310ECFDFBBD8F2FE21F4FF46326D7EFDF5EAF72EEE95DD9BCAC1AC69ABF396B7EB2688A4999738FABBA5AE5757BFDFBBFCDAFAFAA5A46FBFF003AB72C8C710100001000A0DF75FB768403E718344FF6B67E594F</vt:lpwstr>
  </property>
  <property fmtid="{D5CDD505-2E9C-101B-9397-08002B2CF9AE}" pid="14" name="E60852CC-537A-label_context_file">
    <vt:lpwstr>ND07C8R55DBI-0005</vt:lpwstr>
  </property>
  <property fmtid="{D5CDD505-2E9C-101B-9397-08002B2CF9AE}" pid="15" name="E60852CC-537A-label_context_file-0000">
    <vt:lpwstr>6002000000000312006C6162656C5F636F6E746578745F66696C652F0200001F8B0800000000000400EDBD07601C499625262F6DCA7B7F4AF54AD7E074A10880601324D8904010ECC188CDE692EC1D69472329AB2A81CA6556655D661640CCED9DBCF7DE7BEFBDF7DE7BEFBDF7BA3B9D4E27F7DFFF3F5C6664016CF6CE4ADAC</vt:lpwstr>
  </property>
  <property fmtid="{D5CDD505-2E9C-101B-9397-08002B2CF9AE}" pid="16" name="E60852CC-537A-label_context_file-0001">
    <vt:lpwstr>99E2180AAC81F3F7E7C1F3F22CA6C9297678B8BCF8EEEDD3F387E78B07FB27DFA70EFC1F6FEC1BDFDEDE3DD67FBDB0FEF1FEC3D393E3D78B8B3B3375E2D2F7EE384DFF9FDDF16CBD9EFDF5EAFF2CF8E7EAFDFFFE99727BFFFEF75F6E2A9F972564DD78B7CD96A83932F5FBC79F5E5F3E7A74FD1F2AB2F4E5FBC312D2FEA6ABD</vt:lpwstr>
  </property>
  <property fmtid="{D5CDD505-2E9C-101B-9397-08002B2CF9AE}" pid="17" name="E60852CC-537A-label_context_file-0002">
    <vt:lpwstr>FAFD8BD96747BB9F3EB8777A72B0B7FDE074EFC9F6FE937BA7DB0FEF3D7CB2FDE9B3A73BF74FEF1F7FFA60E799794BFEC55B4F774E1E1EEC9CD00BF7F7EE6DEF3FD87BB6FD6467777FFBE4E0D3BDBD074FF61F3C78B8FB1B27CFD1FE8B8686F9C7FC1B7FDC77FF847FE58FFB87F4B337D9057FFCFBF35FBFFFEF955F5F55F5E</vt:lpwstr>
  </property>
  <property fmtid="{D5CDD505-2E9C-101B-9397-08002B2CF9AE}" pid="18" name="E60852CC-537A-label_context_file-0003">
    <vt:lpwstr>CF737ADEC079DEFFF847FE98FF9F28FFB3FFE90BFF14FFF3BFEC43F79A8CD1FF78FFC49E59FF83FFCE9FFF31FF23FFD31FFDE1FF21FD88F750827D5B2CDDFB5449BE7C7AF5F9F3D3B23DA9CBD78F6E5AB2F8EDF9C7DF9E2D1ABD3D76F5E9D9DBC397DFA33672FDE9CBE7A71FCFCF73FFDBDF597932FBF7879FCE2F779643EF8</vt:lpwstr>
  </property>
  <property fmtid="{D5CDD505-2E9C-101B-9397-08002B2CF9AE}" pid="19" name="E60852CC-537A-label_context_file-0004">
    <vt:lpwstr>9997A7AF5E7F896F7C10672F4E9E7FF5F4D44CCAC98B6C4173F1C7FE9E7FC65F09B4FED8FFE24FFF6B1E9971FECC9FF02FFDA9FFD11FF3257FE68FED67CC20F89B7044BF71F2FF003E7A562A3D02000010003AD49B3143590DFD74FBF495BB943196</vt:lpwstr>
  </property>
  <property fmtid="{D5CDD505-2E9C-101B-9397-08002B2CF9AE}" pid="20" name="E60852CC-537A-isNew">
    <vt:lpwstr>26000000000002050069734E657702000000300010000BB8DC6C192F5AC52CAEED8380855350</vt:lpwstr>
  </property>
  <property fmtid="{D5CDD505-2E9C-101B-9397-08002B2CF9AE}" pid="21" name="LABELINFO">
    <vt:lpwstr>関係者限</vt:lpwstr>
  </property>
  <property fmtid="{D5CDD505-2E9C-101B-9397-08002B2CF9AE}" pid="22" name="LABELCONTEXT">
    <vt:lpwstr>CLASSIFIED_INFORMATION:RESTRICTED|INTERNAL_EXTERNAL_COMPANY:EXTERNAL|PERSONAL_INFORMATION:INCLUDED</vt:lpwstr>
  </property>
  <property fmtid="{D5CDD505-2E9C-101B-9397-08002B2CF9AE}" pid="23" name="LABELCONTEXTNAME">
    <vt:lpwstr>機密情報区分:関係者限|社内外区分:社外向け文書|個人情報区分:個人情報を含む</vt:lpwstr>
  </property>
</Properties>
</file>